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D00"/>
    <a:srgbClr val="A5E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08" y="-5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市原 嘉之" userId="9e1e7101509e7aa9" providerId="LiveId" clId="{15B51880-3BAF-47F3-8382-FAC18F3415D4}"/>
    <pc:docChg chg="undo custSel modSld">
      <pc:chgData name="市原 嘉之" userId="9e1e7101509e7aa9" providerId="LiveId" clId="{15B51880-3BAF-47F3-8382-FAC18F3415D4}" dt="2021-06-27T11:11:23.608" v="963" actId="478"/>
      <pc:docMkLst>
        <pc:docMk/>
      </pc:docMkLst>
      <pc:sldChg chg="delSp modSp mod">
        <pc:chgData name="市原 嘉之" userId="9e1e7101509e7aa9" providerId="LiveId" clId="{15B51880-3BAF-47F3-8382-FAC18F3415D4}" dt="2021-06-27T11:11:23.608" v="963" actId="478"/>
        <pc:sldMkLst>
          <pc:docMk/>
          <pc:sldMk cId="1740812023" sldId="256"/>
        </pc:sldMkLst>
        <pc:spChg chg="mod">
          <ac:chgData name="市原 嘉之" userId="9e1e7101509e7aa9" providerId="LiveId" clId="{15B51880-3BAF-47F3-8382-FAC18F3415D4}" dt="2021-06-27T11:08:34.992" v="852" actId="20577"/>
          <ac:spMkLst>
            <pc:docMk/>
            <pc:sldMk cId="1740812023" sldId="256"/>
            <ac:spMk id="3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11:14.356" v="962"/>
          <ac:spMkLst>
            <pc:docMk/>
            <pc:sldMk cId="1740812023" sldId="256"/>
            <ac:spMk id="5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02:30.707" v="435" actId="20577"/>
          <ac:spMkLst>
            <pc:docMk/>
            <pc:sldMk cId="1740812023" sldId="256"/>
            <ac:spMk id="14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10:17.825" v="961" actId="20577"/>
          <ac:spMkLst>
            <pc:docMk/>
            <pc:sldMk cId="1740812023" sldId="256"/>
            <ac:spMk id="49" creationId="{00000000-0000-0000-0000-000000000000}"/>
          </ac:spMkLst>
        </pc:spChg>
        <pc:spChg chg="del mod">
          <ac:chgData name="市原 嘉之" userId="9e1e7101509e7aa9" providerId="LiveId" clId="{15B51880-3BAF-47F3-8382-FAC18F3415D4}" dt="2021-06-27T11:11:23.608" v="963" actId="478"/>
          <ac:spMkLst>
            <pc:docMk/>
            <pc:sldMk cId="1740812023" sldId="256"/>
            <ac:spMk id="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753C79F-B0AF-4B04-89BB-D0E3E43B2347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9BD9AD7-01EA-49A0-9F75-D35C58E2FA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8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4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7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02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5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5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08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40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0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43000">
              <a:schemeClr val="accent4">
                <a:lumMod val="20000"/>
                <a:lumOff val="80000"/>
              </a:schemeClr>
            </a:gs>
            <a:gs pos="60000">
              <a:schemeClr val="accent4">
                <a:lumMod val="40000"/>
                <a:lumOff val="6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B910-F6D0-4A58-8BC0-190AED8B3F44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7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k7@yarukiouendan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72677"/>
              </p:ext>
            </p:extLst>
          </p:nvPr>
        </p:nvGraphicFramePr>
        <p:xfrm>
          <a:off x="198689" y="6817561"/>
          <a:ext cx="6510711" cy="2010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52">
                  <a:extLst>
                    <a:ext uri="{9D8B030D-6E8A-4147-A177-3AD203B41FA5}">
                      <a16:colId xmlns:a16="http://schemas.microsoft.com/office/drawing/2014/main" val="1128431056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535617249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427933182"/>
                    </a:ext>
                  </a:extLst>
                </a:gridCol>
                <a:gridCol w="2724734">
                  <a:extLst>
                    <a:ext uri="{9D8B030D-6E8A-4147-A177-3AD203B41FA5}">
                      <a16:colId xmlns:a16="http://schemas.microsoft.com/office/drawing/2014/main" val="2267567557"/>
                    </a:ext>
                  </a:extLst>
                </a:gridCol>
              </a:tblGrid>
              <a:tr h="278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貴社名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担当者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158852917"/>
                  </a:ext>
                </a:extLst>
              </a:tr>
              <a:tr h="19926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所在地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連絡先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TEL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2829138517"/>
                  </a:ext>
                </a:extLst>
              </a:tr>
              <a:tr h="1987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FAX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564238251"/>
                  </a:ext>
                </a:extLst>
              </a:tr>
              <a:tr h="2030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E-mail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587479109"/>
                  </a:ext>
                </a:extLst>
              </a:tr>
              <a:tr h="2924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受講者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</a:t>
                      </a:r>
                      <a:r>
                        <a:rPr lang="ja-JP" sz="1000" kern="100" dirty="0" smtClean="0">
                          <a:effectLst/>
                        </a:rPr>
                        <a:t>役職</a:t>
                      </a:r>
                      <a:endParaRPr lang="en-US" altLang="ja-JP" sz="1000" kern="1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794104008"/>
                  </a:ext>
                </a:extLst>
              </a:tr>
              <a:tr h="2983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819195521"/>
                  </a:ext>
                </a:extLst>
              </a:tr>
              <a:tr h="2746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293968542"/>
                  </a:ext>
                </a:extLst>
              </a:tr>
              <a:tr h="25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62896189"/>
                  </a:ext>
                </a:extLst>
              </a:tr>
            </a:tbl>
          </a:graphicData>
        </a:graphic>
      </p:graphicFrame>
      <p:grpSp>
        <p:nvGrpSpPr>
          <p:cNvPr id="6" name="グループ化 13"/>
          <p:cNvGrpSpPr>
            <a:grpSpLocks noChangeAspect="1"/>
          </p:cNvGrpSpPr>
          <p:nvPr/>
        </p:nvGrpSpPr>
        <p:grpSpPr bwMode="auto">
          <a:xfrm>
            <a:off x="5965858" y="32075"/>
            <a:ext cx="669925" cy="396875"/>
            <a:chOff x="0" y="0"/>
            <a:chExt cx="20399" cy="11938"/>
          </a:xfrm>
        </p:grpSpPr>
        <p:pic>
          <p:nvPicPr>
            <p:cNvPr id="2072" name="図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" y="0"/>
              <a:ext cx="20112" cy="11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</p:pic>
        <p:sp>
          <p:nvSpPr>
            <p:cNvPr id="7" name="正方形/長方形 3"/>
            <p:cNvSpPr>
              <a:spLocks noChangeAspect="1" noChangeArrowheads="1"/>
            </p:cNvSpPr>
            <p:nvPr/>
          </p:nvSpPr>
          <p:spPr bwMode="auto">
            <a:xfrm>
              <a:off x="925" y="8720"/>
              <a:ext cx="504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テキスト ボックス 4"/>
            <p:cNvSpPr txBox="1">
              <a:spLocks noChangeAspect="1" noChangeArrowheads="1"/>
            </p:cNvSpPr>
            <p:nvPr/>
          </p:nvSpPr>
          <p:spPr bwMode="auto">
            <a:xfrm>
              <a:off x="0" y="7327"/>
              <a:ext cx="6406" cy="2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372146" y="8977312"/>
            <a:ext cx="4435475" cy="7127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A8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【申込・問合先】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公財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)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わかやま産業振興財団（担当：岩﨑）</a:t>
            </a: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TEL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073-432-5122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FAX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073-432-3314</a:t>
            </a:r>
            <a:endParaRPr kumimoji="0" lang="en-US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E-mai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l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  <a:hlinkClick r:id="rId3"/>
              </a:rPr>
              <a:t>tk7@yarukiouendan.jp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 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和歌山市本町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2-1 </a:t>
            </a: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ﾌｫﾙﾃﾜｼﾞﾏ６階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73446" y="8977312"/>
            <a:ext cx="2114550" cy="7921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【予告】</a:t>
            </a:r>
            <a:endParaRPr kumimoji="0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2021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年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11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月頃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ＤＸ研修開催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in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和歌山市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53197" y="573086"/>
            <a:ext cx="6732587" cy="382588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品質管理の定番！　　　　　　　　　　　の使い方をご説明します！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51" name="グループ化 2050"/>
          <p:cNvGrpSpPr/>
          <p:nvPr/>
        </p:nvGrpSpPr>
        <p:grpSpPr>
          <a:xfrm>
            <a:off x="72247" y="4963659"/>
            <a:ext cx="6842125" cy="1577975"/>
            <a:chOff x="417513" y="11968163"/>
            <a:chExt cx="6842125" cy="1577975"/>
          </a:xfrm>
        </p:grpSpPr>
        <p:sp>
          <p:nvSpPr>
            <p:cNvPr id="12" name="テキスト ボックス 41"/>
            <p:cNvSpPr txBox="1">
              <a:spLocks noChangeArrowheads="1"/>
            </p:cNvSpPr>
            <p:nvPr/>
          </p:nvSpPr>
          <p:spPr bwMode="auto">
            <a:xfrm>
              <a:off x="417513" y="13276263"/>
              <a:ext cx="671353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※新型コロナウイルス感染症の状況により、研修内容の変更や中止・延期となる可能性があります。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テキスト ボックス 8"/>
            <p:cNvSpPr txBox="1">
              <a:spLocks noChangeArrowheads="1"/>
            </p:cNvSpPr>
            <p:nvPr/>
          </p:nvSpPr>
          <p:spPr bwMode="auto">
            <a:xfrm>
              <a:off x="417513" y="12450763"/>
              <a:ext cx="6842125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対 象 者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   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品質管理の基礎を学びたい製造業の方（全ての業種）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受 講 料   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６，０００円 </a:t>
              </a:r>
              <a:r>
                <a:rPr kumimoji="0" lang="en-US" altLang="ja-JP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/ 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１名</a:t>
              </a:r>
              <a:r>
                <a:rPr kumimoji="0" lang="ja-JP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  </a:t>
              </a: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※</a:t>
              </a:r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賛助会員企業は、１名につき３</a:t>
              </a: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,</a:t>
              </a:r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０００円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申込方法   </a:t>
              </a:r>
              <a:r>
                <a:rPr kumimoji="0" lang="en-US" altLang="ja-JP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E-mail </a:t>
              </a: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または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FAX  </a:t>
              </a:r>
              <a:r>
                <a:rPr kumimoji="0" lang="ja-JP" altLang="en-US" sz="11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令和３年９月７日</a:t>
              </a:r>
              <a:r>
                <a:rPr kumimoji="0" lang="en-US" altLang="ja-JP" sz="11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(</a:t>
              </a:r>
              <a:r>
                <a:rPr kumimoji="0" lang="ja-JP" altLang="en-US" sz="11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火</a:t>
              </a:r>
              <a:r>
                <a:rPr kumimoji="0" lang="en-US" altLang="ja-JP" sz="11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en-US" sz="11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まで</a:t>
              </a:r>
              <a:r>
                <a:rPr kumimoji="0" lang="ja-JP" alt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 </a:t>
              </a:r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に裏面の申込書を送付してください。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会    場   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フォルテワジマ４階 小ホール</a:t>
              </a:r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（和歌山市本町二丁目</a:t>
              </a: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1</a:t>
              </a:r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番地）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テキスト ボックス 12"/>
            <p:cNvSpPr txBox="1">
              <a:spLocks noChangeArrowheads="1"/>
            </p:cNvSpPr>
            <p:nvPr/>
          </p:nvSpPr>
          <p:spPr bwMode="auto">
            <a:xfrm>
              <a:off x="417513" y="11968163"/>
              <a:ext cx="6842125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講　　師</a:t>
              </a:r>
              <a:r>
                <a:rPr kumimoji="0" lang="ja-JP" altLang="ja-JP" sz="1400" b="0" i="0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ja-JP" altLang="ja-JP" sz="14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クオリゲート合同会社　代表　市原　嘉之　氏</a:t>
              </a:r>
              <a:endPara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　　　　富士通</a:t>
              </a:r>
              <a:r>
                <a:rPr kumimoji="0" lang="en-US" altLang="ja-JP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株</a:t>
              </a:r>
              <a:r>
                <a:rPr kumimoji="0" lang="en-US" altLang="ja-JP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で「開発プロセス改善支援」「工場の品質・効率化支援」に従事。”製造業の現場改善コンサルティング“等、実績多数。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6729" y="4821075"/>
            <a:ext cx="6732587" cy="1784683"/>
          </a:xfrm>
          <a:prstGeom prst="roundRect">
            <a:avLst>
              <a:gd name="adj" fmla="val 6070"/>
            </a:avLst>
          </a:prstGeom>
          <a:noFill/>
          <a:ln w="57150">
            <a:solidFill>
              <a:srgbClr val="FFD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2003537" y="454365"/>
            <a:ext cx="2112962" cy="579437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QC</a:t>
            </a:r>
            <a:r>
              <a:rPr kumimoji="0" lang="ja-JP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七つ道具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1488" y="50053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028830" y="16385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研修申込書　　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9/10</a:t>
            </a:r>
            <a:r>
              <a:rPr kumimoji="0" lang="ja-JP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、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9/24</a:t>
            </a:r>
            <a:r>
              <a:rPr kumimoji="0" lang="ja-JP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、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10/8</a:t>
            </a: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「品質管理研修」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　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471488" y="59197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71488" y="80629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71488" y="104727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471488" y="104727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Rectangle 41"/>
          <p:cNvSpPr>
            <a:spLocks noChangeArrowheads="1"/>
          </p:cNvSpPr>
          <p:nvPr/>
        </p:nvSpPr>
        <p:spPr bwMode="auto">
          <a:xfrm>
            <a:off x="471488" y="1047273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　　　　　　</a:t>
            </a: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Rectangle 47"/>
          <p:cNvSpPr>
            <a:spLocks noChangeArrowheads="1"/>
          </p:cNvSpPr>
          <p:nvPr/>
        </p:nvSpPr>
        <p:spPr bwMode="auto">
          <a:xfrm>
            <a:off x="471488" y="109299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2055" name="グループ化 2054"/>
          <p:cNvGrpSpPr/>
          <p:nvPr/>
        </p:nvGrpSpPr>
        <p:grpSpPr>
          <a:xfrm>
            <a:off x="103762" y="1830178"/>
            <a:ext cx="3426224" cy="2825045"/>
            <a:chOff x="103761" y="1681487"/>
            <a:chExt cx="3426224" cy="2825045"/>
          </a:xfrm>
        </p:grpSpPr>
        <p:pic>
          <p:nvPicPr>
            <p:cNvPr id="2050" name="図 204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7" b="7333"/>
            <a:stretch/>
          </p:blipFill>
          <p:spPr>
            <a:xfrm>
              <a:off x="581382" y="2289078"/>
              <a:ext cx="1874448" cy="1217426"/>
            </a:xfrm>
            <a:prstGeom prst="rect">
              <a:avLst/>
            </a:prstGeom>
          </p:spPr>
        </p:pic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103761" y="1681487"/>
              <a:ext cx="2684900" cy="402129"/>
            </a:xfrm>
            <a:prstGeom prst="wedgeRoundRectCallout">
              <a:avLst>
                <a:gd name="adj1" fmla="val -24151"/>
                <a:gd name="adj2" fmla="val 135288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8890" rIns="0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キズが一番多い！</a:t>
              </a:r>
              <a:r>
                <a: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これから対応しよう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2" name="ドーナツ 2051"/>
            <p:cNvSpPr/>
            <p:nvPr/>
          </p:nvSpPr>
          <p:spPr>
            <a:xfrm>
              <a:off x="2523769" y="1977458"/>
              <a:ext cx="602019" cy="560049"/>
            </a:xfrm>
            <a:prstGeom prst="donut">
              <a:avLst>
                <a:gd name="adj" fmla="val 1799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523769" y="2130507"/>
              <a:ext cx="930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正解！</a:t>
              </a:r>
              <a:endParaRPr kumimoji="1" lang="ja-JP" altLang="en-US" sz="1400" b="1" dirty="0"/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402213" y="3580753"/>
              <a:ext cx="2386448" cy="505306"/>
            </a:xfrm>
            <a:prstGeom prst="wedgeRoundRectCallout">
              <a:avLst>
                <a:gd name="adj1" fmla="val -30407"/>
                <a:gd name="adj2" fmla="val -64985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8890" rIns="0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キズ</a:t>
              </a:r>
              <a:r>
                <a: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を付けないよう社員に注意</a:t>
              </a:r>
              <a:endPara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したから不良が減るはず</a:t>
              </a:r>
              <a:endPara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54" name="乗算 2053"/>
            <p:cNvSpPr/>
            <p:nvPr/>
          </p:nvSpPr>
          <p:spPr>
            <a:xfrm>
              <a:off x="2538198" y="3758700"/>
              <a:ext cx="768350" cy="654716"/>
            </a:xfrm>
            <a:prstGeom prst="mathMultiply">
              <a:avLst>
                <a:gd name="adj1" fmla="val 1496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455830" y="4198755"/>
              <a:ext cx="1074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それダメ！</a:t>
              </a:r>
              <a:endParaRPr kumimoji="1" lang="ja-JP" altLang="en-US" sz="1400" b="1" dirty="0"/>
            </a:p>
          </p:txBody>
        </p:sp>
      </p:grpSp>
      <p:grpSp>
        <p:nvGrpSpPr>
          <p:cNvPr id="2060" name="グループ化 2059"/>
          <p:cNvGrpSpPr/>
          <p:nvPr/>
        </p:nvGrpSpPr>
        <p:grpSpPr>
          <a:xfrm>
            <a:off x="3419490" y="1741354"/>
            <a:ext cx="3330162" cy="2610256"/>
            <a:chOff x="3299821" y="1588599"/>
            <a:chExt cx="3330162" cy="2610256"/>
          </a:xfrm>
        </p:grpSpPr>
        <p:grpSp>
          <p:nvGrpSpPr>
            <p:cNvPr id="2057" name="グループ化 2056"/>
            <p:cNvGrpSpPr/>
            <p:nvPr/>
          </p:nvGrpSpPr>
          <p:grpSpPr>
            <a:xfrm>
              <a:off x="3299821" y="1689421"/>
              <a:ext cx="3043827" cy="1886653"/>
              <a:chOff x="5194311" y="1361870"/>
              <a:chExt cx="5603482" cy="3491757"/>
            </a:xfrm>
          </p:grpSpPr>
          <p:pic>
            <p:nvPicPr>
              <p:cNvPr id="2059" name="Picture 11" descr="特定要因図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4311" y="1361870"/>
                <a:ext cx="5603482" cy="349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6" name="フリーフォーム 2055"/>
              <p:cNvSpPr/>
              <p:nvPr/>
            </p:nvSpPr>
            <p:spPr>
              <a:xfrm>
                <a:off x="8833887" y="1380931"/>
                <a:ext cx="1653719" cy="1063688"/>
              </a:xfrm>
              <a:custGeom>
                <a:avLst/>
                <a:gdLst>
                  <a:gd name="connsiteX0" fmla="*/ 261257 w 1847461"/>
                  <a:gd name="connsiteY0" fmla="*/ 55983 h 1063689"/>
                  <a:gd name="connsiteX1" fmla="*/ 261257 w 1847461"/>
                  <a:gd name="connsiteY1" fmla="*/ 55983 h 1063689"/>
                  <a:gd name="connsiteX2" fmla="*/ 0 w 1847461"/>
                  <a:gd name="connsiteY2" fmla="*/ 877077 h 1063689"/>
                  <a:gd name="connsiteX3" fmla="*/ 1212980 w 1847461"/>
                  <a:gd name="connsiteY3" fmla="*/ 1063689 h 1063689"/>
                  <a:gd name="connsiteX4" fmla="*/ 1828800 w 1847461"/>
                  <a:gd name="connsiteY4" fmla="*/ 653142 h 1063689"/>
                  <a:gd name="connsiteX5" fmla="*/ 1847461 w 1847461"/>
                  <a:gd name="connsiteY5" fmla="*/ 0 h 1063689"/>
                  <a:gd name="connsiteX6" fmla="*/ 261257 w 1847461"/>
                  <a:gd name="connsiteY6" fmla="*/ 55983 h 1063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47461" h="1063689">
                    <a:moveTo>
                      <a:pt x="261257" y="55983"/>
                    </a:moveTo>
                    <a:lnTo>
                      <a:pt x="261257" y="55983"/>
                    </a:lnTo>
                    <a:lnTo>
                      <a:pt x="0" y="877077"/>
                    </a:lnTo>
                    <a:lnTo>
                      <a:pt x="1212980" y="1063689"/>
                    </a:lnTo>
                    <a:lnTo>
                      <a:pt x="1828800" y="653142"/>
                    </a:lnTo>
                    <a:lnTo>
                      <a:pt x="1847461" y="0"/>
                    </a:lnTo>
                    <a:lnTo>
                      <a:pt x="261257" y="5598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3435312" y="3629012"/>
              <a:ext cx="2985240" cy="569843"/>
            </a:xfrm>
            <a:prstGeom prst="frame">
              <a:avLst>
                <a:gd name="adj1" fmla="val 1096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不良</a:t>
              </a:r>
              <a:r>
                <a:rPr kumimoji="0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要因</a:t>
              </a:r>
              <a:r>
                <a:rPr kumimoji="0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を</a:t>
              </a:r>
              <a:r>
                <a:rPr kumimoji="0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全て洗い出</a:t>
              </a:r>
              <a:r>
                <a:rPr kumimoji="0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し</a:t>
              </a:r>
              <a:endPara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 dirty="0" smtClean="0">
                  <a:ln>
                    <a:noFill/>
                  </a:ln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主要な原因</a:t>
              </a:r>
              <a:r>
                <a:rPr kumimoji="0" lang="ja-JP" altLang="en-US" sz="1200" b="1" i="0" u="none" strike="noStrike" cap="none" normalizeH="0" baseline="0" dirty="0" smtClean="0">
                  <a:ln>
                    <a:noFill/>
                  </a:ln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に</a:t>
              </a:r>
              <a:r>
                <a:rPr kumimoji="0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具体的対策を</a:t>
              </a:r>
              <a:r>
                <a:rPr kumimoji="0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ＭＳ Ｐゴシック" panose="020B0600070205080204" pitchFamily="50" charset="-128"/>
                </a:rPr>
                <a:t>！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8" name="楕円 2057"/>
            <p:cNvSpPr/>
            <p:nvPr/>
          </p:nvSpPr>
          <p:spPr>
            <a:xfrm>
              <a:off x="4991819" y="2274448"/>
              <a:ext cx="951556" cy="26690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AutoShape 10"/>
            <p:cNvSpPr>
              <a:spLocks noChangeArrowheads="1"/>
            </p:cNvSpPr>
            <p:nvPr/>
          </p:nvSpPr>
          <p:spPr bwMode="auto">
            <a:xfrm>
              <a:off x="5528007" y="1588599"/>
              <a:ext cx="1101976" cy="480182"/>
            </a:xfrm>
            <a:prstGeom prst="wedgeRoundRectCallout">
              <a:avLst>
                <a:gd name="adj1" fmla="val -40090"/>
                <a:gd name="adj2" fmla="val 76916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8890" rIns="0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落下防止策で不良削減！</a:t>
              </a:r>
              <a:endPara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19062" y="1152412"/>
            <a:ext cx="6609220" cy="342365"/>
            <a:chOff x="70735" y="1134139"/>
            <a:chExt cx="6609220" cy="342365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70735" y="1146102"/>
              <a:ext cx="1327150" cy="31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データ収集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1756337" y="1148781"/>
              <a:ext cx="129857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データ分析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5381380" y="1141339"/>
              <a:ext cx="129857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具体的対策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417690" y="1151067"/>
              <a:ext cx="1568076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原因</a:t>
              </a:r>
              <a:r>
                <a:rPr kumimoji="0" lang="ja-JP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徹底</a:t>
              </a:r>
              <a:r>
                <a:rPr kumimoji="0" lang="ja-JP" altLang="ja-JP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究明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" name="右矢印 1"/>
            <p:cNvSpPr/>
            <p:nvPr/>
          </p:nvSpPr>
          <p:spPr>
            <a:xfrm>
              <a:off x="1382966" y="1134139"/>
              <a:ext cx="393473" cy="277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右矢印 45"/>
            <p:cNvSpPr/>
            <p:nvPr/>
          </p:nvSpPr>
          <p:spPr>
            <a:xfrm>
              <a:off x="3039894" y="1138089"/>
              <a:ext cx="393473" cy="277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右矢印 46"/>
            <p:cNvSpPr/>
            <p:nvPr/>
          </p:nvSpPr>
          <p:spPr>
            <a:xfrm>
              <a:off x="4934981" y="1138874"/>
              <a:ext cx="393473" cy="277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30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淡い単色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</TotalTime>
  <Words>336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ＭＳ Ｐゴシック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公益財団法人わかやま産業振興財団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河野 優子</dc:creator>
  <cp:lastModifiedBy>岩﨑 有紗</cp:lastModifiedBy>
  <cp:revision>138</cp:revision>
  <cp:lastPrinted>2021-08-05T07:05:14Z</cp:lastPrinted>
  <dcterms:created xsi:type="dcterms:W3CDTF">2020-10-26T08:00:50Z</dcterms:created>
  <dcterms:modified xsi:type="dcterms:W3CDTF">2021-08-05T10:35:29Z</dcterms:modified>
</cp:coreProperties>
</file>