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9FD"/>
    <a:srgbClr val="EBF7FF"/>
    <a:srgbClr val="CCECFF"/>
    <a:srgbClr val="FFFFFF"/>
    <a:srgbClr val="F56FD8"/>
    <a:srgbClr val="FF6231"/>
    <a:srgbClr val="FFCFCB"/>
    <a:srgbClr val="FBD7DA"/>
    <a:srgbClr val="F26D00"/>
    <a:srgbClr val="A5E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9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市原 嘉之" userId="9e1e7101509e7aa9" providerId="LiveId" clId="{15B51880-3BAF-47F3-8382-FAC18F3415D4}"/>
    <pc:docChg chg="undo custSel modSld">
      <pc:chgData name="市原 嘉之" userId="9e1e7101509e7aa9" providerId="LiveId" clId="{15B51880-3BAF-47F3-8382-FAC18F3415D4}" dt="2021-06-27T11:11:23.608" v="963" actId="478"/>
      <pc:docMkLst>
        <pc:docMk/>
      </pc:docMkLst>
      <pc:sldChg chg="delSp modSp mod">
        <pc:chgData name="市原 嘉之" userId="9e1e7101509e7aa9" providerId="LiveId" clId="{15B51880-3BAF-47F3-8382-FAC18F3415D4}" dt="2021-06-27T11:11:23.608" v="963" actId="478"/>
        <pc:sldMkLst>
          <pc:docMk/>
          <pc:sldMk cId="1740812023" sldId="256"/>
        </pc:sldMkLst>
        <pc:spChg chg="mod">
          <ac:chgData name="市原 嘉之" userId="9e1e7101509e7aa9" providerId="LiveId" clId="{15B51880-3BAF-47F3-8382-FAC18F3415D4}" dt="2021-06-27T11:08:34.992" v="852" actId="20577"/>
          <ac:spMkLst>
            <pc:docMk/>
            <pc:sldMk cId="1740812023" sldId="256"/>
            <ac:spMk id="3" creationId="{00000000-0000-0000-0000-000000000000}"/>
          </ac:spMkLst>
        </pc:spChg>
        <pc:spChg chg="mod">
          <ac:chgData name="市原 嘉之" userId="9e1e7101509e7aa9" providerId="LiveId" clId="{15B51880-3BAF-47F3-8382-FAC18F3415D4}" dt="2021-06-27T11:11:14.356" v="962"/>
          <ac:spMkLst>
            <pc:docMk/>
            <pc:sldMk cId="1740812023" sldId="256"/>
            <ac:spMk id="5" creationId="{00000000-0000-0000-0000-000000000000}"/>
          </ac:spMkLst>
        </pc:spChg>
        <pc:spChg chg="mod">
          <ac:chgData name="市原 嘉之" userId="9e1e7101509e7aa9" providerId="LiveId" clId="{15B51880-3BAF-47F3-8382-FAC18F3415D4}" dt="2021-06-27T11:02:30.707" v="435" actId="20577"/>
          <ac:spMkLst>
            <pc:docMk/>
            <pc:sldMk cId="1740812023" sldId="256"/>
            <ac:spMk id="14" creationId="{00000000-0000-0000-0000-000000000000}"/>
          </ac:spMkLst>
        </pc:spChg>
        <pc:spChg chg="mod">
          <ac:chgData name="市原 嘉之" userId="9e1e7101509e7aa9" providerId="LiveId" clId="{15B51880-3BAF-47F3-8382-FAC18F3415D4}" dt="2021-06-27T11:10:17.825" v="961" actId="20577"/>
          <ac:spMkLst>
            <pc:docMk/>
            <pc:sldMk cId="1740812023" sldId="256"/>
            <ac:spMk id="49" creationId="{00000000-0000-0000-0000-000000000000}"/>
          </ac:spMkLst>
        </pc:spChg>
        <pc:spChg chg="del mod">
          <ac:chgData name="市原 嘉之" userId="9e1e7101509e7aa9" providerId="LiveId" clId="{15B51880-3BAF-47F3-8382-FAC18F3415D4}" dt="2021-06-27T11:11:23.608" v="963" actId="478"/>
          <ac:spMkLst>
            <pc:docMk/>
            <pc:sldMk cId="1740812023" sldId="256"/>
            <ac:spMk id="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C753C79F-B0AF-4B04-89BB-D0E3E43B2347}" type="datetimeFigureOut">
              <a:rPr kumimoji="1" lang="ja-JP" altLang="en-US" smtClean="0"/>
              <a:t>2021/11/24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B9BD9AD7-01EA-49A0-9F75-D35C58E2FA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887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B910-F6D0-4A58-8BC0-190AED8B3F44}" type="datetimeFigureOut">
              <a:rPr kumimoji="1" lang="ja-JP" altLang="en-US" smtClean="0"/>
              <a:t>2021/11/24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5232-CB5B-4329-917A-F21F89728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5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B910-F6D0-4A58-8BC0-190AED8B3F44}" type="datetimeFigureOut">
              <a:rPr kumimoji="1" lang="ja-JP" altLang="en-US" smtClean="0"/>
              <a:t>2021/11/24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5232-CB5B-4329-917A-F21F89728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31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B910-F6D0-4A58-8BC0-190AED8B3F44}" type="datetimeFigureOut">
              <a:rPr kumimoji="1" lang="ja-JP" altLang="en-US" smtClean="0"/>
              <a:t>2021/11/24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5232-CB5B-4329-917A-F21F89728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56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B910-F6D0-4A58-8BC0-190AED8B3F44}" type="datetimeFigureOut">
              <a:rPr kumimoji="1" lang="ja-JP" altLang="en-US" smtClean="0"/>
              <a:t>2021/11/24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5232-CB5B-4329-917A-F21F89728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2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B910-F6D0-4A58-8BC0-190AED8B3F44}" type="datetimeFigureOut">
              <a:rPr kumimoji="1" lang="ja-JP" altLang="en-US" smtClean="0"/>
              <a:t>2021/11/24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5232-CB5B-4329-917A-F21F89728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75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B910-F6D0-4A58-8BC0-190AED8B3F44}" type="datetimeFigureOut">
              <a:rPr kumimoji="1" lang="ja-JP" altLang="en-US" smtClean="0"/>
              <a:t>2021/11/24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5232-CB5B-4329-917A-F21F89728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46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B910-F6D0-4A58-8BC0-190AED8B3F44}" type="datetimeFigureOut">
              <a:rPr kumimoji="1" lang="ja-JP" altLang="en-US" smtClean="0"/>
              <a:t>2021/11/24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5232-CB5B-4329-917A-F21F89728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9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B910-F6D0-4A58-8BC0-190AED8B3F44}" type="datetimeFigureOut">
              <a:rPr kumimoji="1" lang="ja-JP" altLang="en-US" smtClean="0"/>
              <a:t>2021/11/24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5232-CB5B-4329-917A-F21F89728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65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B910-F6D0-4A58-8BC0-190AED8B3F44}" type="datetimeFigureOut">
              <a:rPr kumimoji="1" lang="ja-JP" altLang="en-US" smtClean="0"/>
              <a:t>2021/11/24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5232-CB5B-4329-917A-F21F89728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3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B910-F6D0-4A58-8BC0-190AED8B3F44}" type="datetimeFigureOut">
              <a:rPr kumimoji="1" lang="ja-JP" altLang="en-US" smtClean="0"/>
              <a:t>2021/11/24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5232-CB5B-4329-917A-F21F89728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42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B910-F6D0-4A58-8BC0-190AED8B3F44}" type="datetimeFigureOut">
              <a:rPr kumimoji="1" lang="ja-JP" altLang="en-US" smtClean="0"/>
              <a:t>2021/11/24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5232-CB5B-4329-917A-F21F89728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17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6B910-F6D0-4A58-8BC0-190AED8B3F44}" type="datetimeFigureOut">
              <a:rPr kumimoji="1" lang="ja-JP" altLang="en-US" smtClean="0"/>
              <a:t>2021/11/24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85232-CB5B-4329-917A-F21F89728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39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k7@yarukiouendan.j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9106" y="53534"/>
            <a:ext cx="6880503" cy="985748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6262" y="908122"/>
            <a:ext cx="6713125" cy="1383953"/>
          </a:xfrm>
          <a:prstGeom prst="roundRect">
            <a:avLst>
              <a:gd name="adj" fmla="val 10109"/>
            </a:avLst>
          </a:prstGeom>
          <a:solidFill>
            <a:srgbClr val="F5F9FD"/>
          </a:solidFill>
          <a:ln w="28575">
            <a:solidFill>
              <a:srgbClr val="0070C0"/>
            </a:solidFill>
          </a:ln>
        </p:spPr>
        <p:txBody>
          <a:bodyPr wrap="square" tIns="0" bIns="0" rtlCol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1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欧州自動車・航空業界では、従来の「下請ピラミッド構造」から「メーカーとの直接取引」へと業界構造の大変革が起こっています。かつて、カメラ市場で世界を席巻していた米コダックは、大きな産業変革に対応できず、</a:t>
            </a:r>
            <a:r>
              <a:rPr lang="en-US" altLang="ja-JP" sz="11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130</a:t>
            </a:r>
            <a:r>
              <a:rPr lang="ja-JP" altLang="en-US" sz="11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年の歴史を閉じました。アナログからデジタルへ、たった数年で世界は激変しました。</a:t>
            </a:r>
            <a:endParaRPr lang="en-US" altLang="ja-JP" sz="1100" dirty="0">
              <a:solidFill>
                <a:schemeClr val="dk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1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1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“デジタル化が進む＝業界構造はいとも簡単に変革する”ことを意味します。</a:t>
            </a:r>
            <a:endParaRPr lang="en-US" altLang="ja-JP" sz="1100" dirty="0">
              <a:solidFill>
                <a:schemeClr val="dk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外部環境の情報収集を行い、他の経営者の方々と意見交換し、自社を分析することでＤＸに向けた自社の進むべき道筋を考えるキッカケ</a:t>
            </a:r>
            <a:r>
              <a:rPr lang="ja-JP" altLang="en-US" sz="11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に、本講座</a:t>
            </a:r>
            <a:r>
              <a:rPr lang="ja-JP" altLang="en-US" sz="11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をご活用ください。</a:t>
            </a:r>
            <a:endParaRPr lang="en-US" altLang="ja-JP" sz="1100" dirty="0">
              <a:solidFill>
                <a:schemeClr val="dk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-10910" y="767"/>
            <a:ext cx="6927275" cy="83803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cap="small" dirty="0" smtClean="0">
                <a:solidFill>
                  <a:schemeClr val="bg1"/>
                </a:solidFill>
              </a:rPr>
              <a:t>～</a:t>
            </a:r>
            <a:r>
              <a:rPr lang="en-US" altLang="ja-JP" sz="2000" b="1" cap="small" dirty="0" smtClean="0">
                <a:solidFill>
                  <a:schemeClr val="bg1"/>
                </a:solidFill>
              </a:rPr>
              <a:t>DX</a:t>
            </a:r>
            <a:r>
              <a:rPr lang="ja-JP" altLang="en-US" sz="2000" b="1" cap="small" dirty="0" smtClean="0">
                <a:solidFill>
                  <a:schemeClr val="bg1"/>
                </a:solidFill>
              </a:rPr>
              <a:t>に取り組む前に～</a:t>
            </a:r>
            <a:endParaRPr lang="en-US" altLang="ja-JP" sz="2000" b="1" cap="small" dirty="0" smtClean="0">
              <a:solidFill>
                <a:schemeClr val="bg1"/>
              </a:solidFill>
            </a:endParaRPr>
          </a:p>
          <a:p>
            <a:r>
              <a:rPr lang="ja-JP" altLang="en-US" sz="2800" b="1" cap="small" dirty="0" smtClean="0">
                <a:solidFill>
                  <a:schemeClr val="bg1"/>
                </a:solidFill>
              </a:rPr>
              <a:t>産業構造の変化を捉えた経営戦略</a:t>
            </a:r>
            <a:endParaRPr kumimoji="1" lang="en-US" altLang="ja-JP" sz="2800" b="1" cap="small" dirty="0" smtClean="0">
              <a:solidFill>
                <a:schemeClr val="bg1"/>
              </a:solidFill>
            </a:endParaRPr>
          </a:p>
        </p:txBody>
      </p:sp>
      <p:sp>
        <p:nvSpPr>
          <p:cNvPr id="63" name="AutoShape 15"/>
          <p:cNvSpPr>
            <a:spLocks noChangeArrowheads="1"/>
          </p:cNvSpPr>
          <p:nvPr/>
        </p:nvSpPr>
        <p:spPr bwMode="auto">
          <a:xfrm rot="1298330">
            <a:off x="5418541" y="181050"/>
            <a:ext cx="1412975" cy="505421"/>
          </a:xfrm>
          <a:prstGeom prst="horizontalScroll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5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経営者層向け</a:t>
            </a:r>
            <a:endParaRPr kumimoji="0" lang="en-US" altLang="ja-JP" sz="15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1830643" y="2851977"/>
            <a:ext cx="283499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ja-JP" alt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ja-JP" altLang="en-US" sz="1100" b="1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6262" y="2372153"/>
            <a:ext cx="6702170" cy="97904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28969" y="7079108"/>
            <a:ext cx="6630297" cy="551228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126873" y="6090178"/>
            <a:ext cx="6630297" cy="775688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55413" y="6934394"/>
            <a:ext cx="5648091" cy="32828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lang="en-US" altLang="ja-JP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6:0</a:t>
            </a:r>
            <a:r>
              <a:rPr lang="ja-JP" altLang="en-US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</a:t>
            </a:r>
            <a:r>
              <a:rPr lang="ja-JP" altLang="en-US" sz="13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ja-JP" altLang="en-US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lang="en-US" altLang="ja-JP" sz="13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lang="en-US" altLang="ja-JP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:0</a:t>
            </a:r>
            <a:r>
              <a:rPr lang="ja-JP" altLang="en-US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</a:t>
            </a:r>
            <a:r>
              <a:rPr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意見交換</a:t>
            </a:r>
            <a:r>
              <a:rPr lang="ja-JP" altLang="en-US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「自社の</a:t>
            </a:r>
            <a:r>
              <a:rPr lang="en-US" altLang="ja-JP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DX</a:t>
            </a:r>
            <a:r>
              <a:rPr lang="ja-JP" altLang="en-US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について」</a:t>
            </a:r>
            <a:r>
              <a:rPr lang="ja-JP" altLang="en-US" sz="14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</a:t>
            </a:r>
            <a:endParaRPr lang="ja-JP" altLang="en-US" sz="1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12198" y="3785683"/>
            <a:ext cx="6674320" cy="2030281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23"/>
          <p:cNvSpPr/>
          <p:nvPr/>
        </p:nvSpPr>
        <p:spPr>
          <a:xfrm>
            <a:off x="72715" y="5884132"/>
            <a:ext cx="5528763" cy="36622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lang="en-US" altLang="ja-JP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5:3</a:t>
            </a:r>
            <a:r>
              <a:rPr lang="ja-JP" altLang="en-US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</a:t>
            </a:r>
            <a:r>
              <a:rPr lang="ja-JP" altLang="en-US" sz="13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ja-JP" altLang="en-US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lang="en-US" altLang="ja-JP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6:0</a:t>
            </a:r>
            <a:r>
              <a:rPr lang="ja-JP" altLang="en-US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</a:t>
            </a:r>
            <a:r>
              <a:rPr lang="ja-JP" altLang="en-US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解説</a:t>
            </a:r>
            <a:r>
              <a:rPr lang="ja-JP" altLang="en-US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「経済産業省</a:t>
            </a:r>
            <a:r>
              <a:rPr lang="en-US" altLang="ja-JP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DX</a:t>
            </a:r>
            <a:r>
              <a:rPr lang="ja-JP" altLang="en-US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レポート</a:t>
            </a:r>
            <a:r>
              <a:rPr lang="en-US" altLang="ja-JP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2.1</a:t>
            </a:r>
            <a:r>
              <a:rPr lang="ja-JP" altLang="en-US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</a:t>
            </a:r>
            <a:endParaRPr lang="ja-JP" altLang="en-US" sz="1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3163" y="4127837"/>
            <a:ext cx="5035797" cy="98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accent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講師</a:t>
            </a:r>
            <a:r>
              <a:rPr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パナソニック</a:t>
            </a:r>
            <a:r>
              <a:rPr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株</a:t>
            </a:r>
            <a:r>
              <a:rPr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    コネクティッドソリューションズ社　　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現場コンサルティング部部長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一力 知一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（いちりき　ともかず）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氏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24115" y="5030810"/>
            <a:ext cx="5167804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弊社では業界構造の変革に危機感を抱き、</a:t>
            </a:r>
            <a:r>
              <a:rPr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DX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に取り組んでいます。業界構造の変革に対応するには、「社会構造が今後どのように変わるのか」を知り、自社の現在地と目標を明確にすることが重要と考えます。</a:t>
            </a:r>
            <a:endParaRPr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DX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の前に経営者層は何をすべきなのかを、外部環境の変化と共にお話します。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1" name="Picture 2" descr="C:\Users\3990868\Desktop\写真\_DSC7275.jpg">
            <a:extLst>
              <a:ext uri="{FF2B5EF4-FFF2-40B4-BE49-F238E27FC236}">
                <a16:creationId xmlns:a16="http://schemas.microsoft.com/office/drawing/2014/main" id="{A4641879-D39F-4C40-A6EF-A1C14A2B1E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96" t="7073" r="6156" b="40762"/>
          <a:stretch/>
        </p:blipFill>
        <p:spPr bwMode="auto">
          <a:xfrm>
            <a:off x="5401025" y="4482233"/>
            <a:ext cx="1313443" cy="1263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角丸四角形 5"/>
          <p:cNvSpPr/>
          <p:nvPr/>
        </p:nvSpPr>
        <p:spPr>
          <a:xfrm>
            <a:off x="74532" y="3759401"/>
            <a:ext cx="6050497" cy="40794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１４</a:t>
            </a:r>
            <a:r>
              <a:rPr lang="en-US" altLang="ja-JP" sz="13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</a:t>
            </a:r>
            <a:r>
              <a:rPr lang="ja-JP" altLang="en-US" sz="13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００～１５</a:t>
            </a:r>
            <a:r>
              <a:rPr lang="en-US" altLang="ja-JP" sz="13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</a:t>
            </a:r>
            <a:r>
              <a:rPr lang="ja-JP" altLang="en-US" sz="13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３０</a:t>
            </a:r>
            <a:r>
              <a:rPr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講演</a:t>
            </a:r>
            <a:r>
              <a:rPr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「製造業が</a:t>
            </a:r>
            <a:r>
              <a:rPr lang="en-US" altLang="ja-JP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DX</a:t>
            </a:r>
            <a:r>
              <a:rPr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の前に考えること」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-10910" y="3463675"/>
            <a:ext cx="1720834" cy="5001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solidFill>
                  <a:schemeClr val="accent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lang="ja-JP" altLang="en-US" sz="1600" b="1" dirty="0" smtClean="0">
                <a:solidFill>
                  <a:schemeClr val="accent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600" b="1" dirty="0" smtClean="0">
                <a:solidFill>
                  <a:schemeClr val="accent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1600" b="1" dirty="0" smtClean="0">
                <a:solidFill>
                  <a:schemeClr val="accent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０日（</a:t>
            </a:r>
            <a:r>
              <a:rPr lang="ja-JP" altLang="en-US" sz="1600" b="1" dirty="0">
                <a:solidFill>
                  <a:schemeClr val="accent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ja-JP" altLang="en-US" sz="1600" b="1" dirty="0" smtClean="0">
                <a:solidFill>
                  <a:schemeClr val="accent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1600" b="1" dirty="0" smtClean="0">
              <a:solidFill>
                <a:schemeClr val="accent2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-74797" y="7278796"/>
            <a:ext cx="71853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一力講師を交え、参加者の皆様で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自社のデジタル化の課題や経営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方針の悩みについて、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意見交換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して頂きます。</a:t>
            </a:r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7" t="8477" r="6122" b="12135"/>
          <a:stretch/>
        </p:blipFill>
        <p:spPr>
          <a:xfrm>
            <a:off x="4142692" y="4183715"/>
            <a:ext cx="1383188" cy="298518"/>
          </a:xfrm>
          <a:prstGeom prst="rect">
            <a:avLst/>
          </a:prstGeom>
        </p:spPr>
      </p:pic>
      <p:sp>
        <p:nvSpPr>
          <p:cNvPr id="34" name="正方形/長方形 33"/>
          <p:cNvSpPr/>
          <p:nvPr/>
        </p:nvSpPr>
        <p:spPr>
          <a:xfrm>
            <a:off x="128689" y="8540533"/>
            <a:ext cx="6688185" cy="1037648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14258" y="9153143"/>
            <a:ext cx="711186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講師</a:t>
            </a:r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公益財団法人わかやま産業振興財団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地域活性化雇用創造プロジェクトリーダー　加藤木　健</a:t>
            </a:r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公益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財団法人わかやま産業振興財団　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和歌山ものづくり経営改善スクール　校長　永井　達郎</a:t>
            </a:r>
            <a:endParaRPr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120856" y="6253988"/>
            <a:ext cx="6918017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050" b="1" dirty="0">
                <a:solidFill>
                  <a:schemeClr val="accent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1050" b="1" dirty="0" smtClean="0">
                <a:solidFill>
                  <a:schemeClr val="accent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デジタル化に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よる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産業構造の変革」を提唱している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DX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レポート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を、欧州の現状も交えて分かり易く解説します。　　　　　　　　</a:t>
            </a:r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</a:t>
            </a:r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講師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公益財団法人わかやま産業振興財団　地域活性化雇用創造プロジェクトリーダー　加藤木　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健</a:t>
            </a:r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83153" y="8723578"/>
            <a:ext cx="711186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solidFill>
                  <a:schemeClr val="accent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営業力、設計能力、品質、納期、コスト・・・自社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強み・弱みは何か？来るべき産業構造の変化を乗り切るために　</a:t>
            </a:r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目指すべき方向、取り組むべきデジタル化について、</a:t>
            </a:r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SWOT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分析や環境分析を経て、自社を見つめ直します。</a:t>
            </a:r>
            <a:endParaRPr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55413" y="8373354"/>
            <a:ext cx="6500937" cy="3587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lang="en-US" altLang="ja-JP" sz="13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en-US" altLang="ja-JP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:0</a:t>
            </a:r>
            <a:r>
              <a:rPr lang="ja-JP" altLang="en-US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</a:t>
            </a:r>
            <a:r>
              <a:rPr lang="ja-JP" altLang="en-US" sz="13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ja-JP" altLang="en-US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lang="en-US" altLang="ja-JP" sz="13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lang="en-US" altLang="ja-JP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:0</a:t>
            </a:r>
            <a:r>
              <a:rPr lang="ja-JP" altLang="en-US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</a:t>
            </a:r>
            <a:r>
              <a:rPr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実践</a:t>
            </a:r>
            <a:r>
              <a:rPr lang="ja-JP" altLang="en-US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lang="en-US" altLang="ja-JP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SWOT</a:t>
            </a:r>
            <a:r>
              <a:rPr lang="ja-JP" altLang="en-US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・環境分析」で自社の現在地を確認</a:t>
            </a:r>
            <a:endParaRPr lang="ja-JP" altLang="en-US" sz="1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214258" y="2331483"/>
            <a:ext cx="6688729" cy="968167"/>
            <a:chOff x="214258" y="2331483"/>
            <a:chExt cx="6688729" cy="968167"/>
          </a:xfrm>
        </p:grpSpPr>
        <p:sp>
          <p:nvSpPr>
            <p:cNvPr id="65" name="テキスト ボックス 64"/>
            <p:cNvSpPr txBox="1"/>
            <p:nvPr/>
          </p:nvSpPr>
          <p:spPr>
            <a:xfrm>
              <a:off x="2052234" y="2333641"/>
              <a:ext cx="32512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12</a:t>
              </a:r>
              <a:r>
                <a:rPr kumimoji="1"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月</a:t>
              </a:r>
              <a:r>
                <a:rPr lang="en-US" altLang="ja-JP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2</a:t>
              </a:r>
              <a:r>
                <a:rPr kumimoji="1"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０日（</a:t>
              </a:r>
              <a:r>
                <a:rPr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月</a:t>
              </a:r>
              <a:r>
                <a:rPr kumimoji="1"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）　</a:t>
              </a:r>
              <a:r>
                <a:rPr kumimoji="1" lang="en-US" altLang="ja-JP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14:00</a:t>
              </a:r>
              <a:r>
                <a:rPr kumimoji="1"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～</a:t>
              </a:r>
              <a:r>
                <a:rPr kumimoji="1" lang="en-US" altLang="ja-JP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17:15</a:t>
              </a:r>
              <a:endPara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1103373" y="2331483"/>
              <a:ext cx="948861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１日目</a:t>
              </a:r>
              <a:endPara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" name="楕円 3"/>
            <p:cNvSpPr/>
            <p:nvPr/>
          </p:nvSpPr>
          <p:spPr>
            <a:xfrm>
              <a:off x="230907" y="2444202"/>
              <a:ext cx="906392" cy="38364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日時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104000" y="2650696"/>
              <a:ext cx="1097898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２日目</a:t>
              </a:r>
              <a:endPara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008952" y="2592183"/>
              <a:ext cx="33009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lang="en-US" altLang="ja-JP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</a:t>
              </a:r>
              <a:r>
                <a:rPr kumimoji="1"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月</a:t>
              </a:r>
              <a:r>
                <a:rPr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１９</a:t>
              </a:r>
              <a:r>
                <a:rPr kumimoji="1"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日（</a:t>
              </a:r>
              <a:r>
                <a:rPr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水</a:t>
              </a:r>
              <a:r>
                <a:rPr kumimoji="1"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） 　</a:t>
              </a:r>
              <a:r>
                <a:rPr kumimoji="1" lang="en-US" altLang="ja-JP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14:00</a:t>
              </a:r>
              <a:r>
                <a:rPr kumimoji="1"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～</a:t>
              </a:r>
              <a:r>
                <a:rPr kumimoji="1" lang="en-US" altLang="ja-JP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17:00</a:t>
              </a:r>
              <a:endPara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074147" y="2963253"/>
              <a:ext cx="582884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14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県民</a:t>
              </a:r>
              <a:r>
                <a:rPr lang="ja-JP" altLang="en-US" sz="14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文化</a:t>
              </a:r>
              <a:r>
                <a:rPr lang="ja-JP" altLang="en-US" sz="14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会館　５階大会議室</a:t>
              </a:r>
              <a:r>
                <a:rPr lang="ja-JP" altLang="en-US" sz="11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</a:t>
              </a:r>
              <a:r>
                <a:rPr lang="ja-JP" altLang="en-US" sz="11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和歌山市小松原通り一丁目</a:t>
              </a:r>
              <a:r>
                <a:rPr lang="en-US" altLang="ja-JP" sz="11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</a:t>
              </a:r>
              <a:r>
                <a:rPr lang="ja-JP" altLang="en-US" sz="11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番地　和歌山県庁正門前</a:t>
              </a:r>
              <a:r>
                <a:rPr lang="ja-JP" altLang="en-US" sz="11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）</a:t>
              </a:r>
              <a:endPara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2" name="楕円 21"/>
            <p:cNvSpPr/>
            <p:nvPr/>
          </p:nvSpPr>
          <p:spPr>
            <a:xfrm>
              <a:off x="214258" y="2916006"/>
              <a:ext cx="906392" cy="38364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chemeClr val="tx1"/>
                  </a:solidFill>
                </a:rPr>
                <a:t>場所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6" name="テキスト ボックス 35"/>
          <p:cNvSpPr txBox="1"/>
          <p:nvPr/>
        </p:nvSpPr>
        <p:spPr>
          <a:xfrm>
            <a:off x="55413" y="8080579"/>
            <a:ext cx="3788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solidFill>
                  <a:schemeClr val="accent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2022</a:t>
            </a:r>
            <a:r>
              <a:rPr lang="ja-JP" altLang="en-US" sz="1600" b="1" dirty="0" smtClean="0">
                <a:solidFill>
                  <a:schemeClr val="accent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1600" b="1" dirty="0" smtClean="0">
                <a:solidFill>
                  <a:schemeClr val="accent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600" b="1" dirty="0" smtClean="0">
                <a:solidFill>
                  <a:schemeClr val="accent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ja-JP" altLang="en-US" sz="1600" b="1" dirty="0">
                <a:solidFill>
                  <a:schemeClr val="accent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１９</a:t>
            </a:r>
            <a:r>
              <a:rPr lang="ja-JP" altLang="en-US" sz="1600" b="1" dirty="0" smtClean="0">
                <a:solidFill>
                  <a:schemeClr val="accent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日（水）</a:t>
            </a:r>
            <a:endParaRPr lang="en-US" altLang="ja-JP" sz="1600" b="1" dirty="0" smtClean="0">
              <a:solidFill>
                <a:schemeClr val="accent2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641030" y="9658572"/>
            <a:ext cx="23192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公益財団法人わかやま産業振興財団</a:t>
            </a:r>
            <a:endParaRPr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888951" y="9655294"/>
            <a:ext cx="4675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主催</a:t>
            </a:r>
            <a:endParaRPr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75385" l="18605" r="77519">
                        <a14:foregroundMark x1="63566" y1="15385" x2="63566" y2="15385"/>
                        <a14:foregroundMark x1="34109" y1="41538" x2="34109" y2="41538"/>
                        <a14:foregroundMark x1="55814" y1="63077" x2="55814" y2="630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856" y="9600217"/>
            <a:ext cx="810387" cy="389523"/>
          </a:xfrm>
          <a:prstGeom prst="rect">
            <a:avLst/>
          </a:prstGeom>
        </p:spPr>
      </p:pic>
      <p:sp>
        <p:nvSpPr>
          <p:cNvPr id="39" name="角丸四角形 38"/>
          <p:cNvSpPr/>
          <p:nvPr/>
        </p:nvSpPr>
        <p:spPr>
          <a:xfrm>
            <a:off x="55413" y="7711542"/>
            <a:ext cx="5648091" cy="32828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lang="en-US" altLang="ja-JP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7:0</a:t>
            </a:r>
            <a:r>
              <a:rPr lang="ja-JP" altLang="en-US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</a:t>
            </a:r>
            <a:r>
              <a:rPr lang="ja-JP" altLang="en-US" sz="13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ja-JP" altLang="en-US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lang="en-US" altLang="ja-JP" sz="13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7:15</a:t>
            </a:r>
            <a:r>
              <a:rPr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その他</a:t>
            </a:r>
            <a:r>
              <a:rPr lang="ja-JP" altLang="en-US" sz="14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「次回実施の自社分析に向けた事前説明」</a:t>
            </a:r>
            <a:endParaRPr lang="ja-JP" altLang="en-US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081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123609" y="205740"/>
            <a:ext cx="6681051" cy="513636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AutoShape 19"/>
          <p:cNvSpPr>
            <a:spLocks noChangeArrowheads="1"/>
          </p:cNvSpPr>
          <p:nvPr/>
        </p:nvSpPr>
        <p:spPr bwMode="auto">
          <a:xfrm>
            <a:off x="209335" y="316203"/>
            <a:ext cx="6510711" cy="2465098"/>
          </a:xfrm>
          <a:prstGeom prst="roundRect">
            <a:avLst>
              <a:gd name="adj" fmla="val 6070"/>
            </a:avLst>
          </a:prstGeom>
          <a:solidFill>
            <a:schemeClr val="bg1"/>
          </a:solidFill>
          <a:ln w="28575">
            <a:solidFill>
              <a:schemeClr val="accent5"/>
            </a:solidFill>
            <a:round/>
            <a:headEnd/>
            <a:tailEnd/>
          </a:ln>
          <a:ex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</a:pPr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049467"/>
              </p:ext>
            </p:extLst>
          </p:nvPr>
        </p:nvGraphicFramePr>
        <p:xfrm>
          <a:off x="209335" y="7139224"/>
          <a:ext cx="6510711" cy="19985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6052">
                  <a:extLst>
                    <a:ext uri="{9D8B030D-6E8A-4147-A177-3AD203B41FA5}">
                      <a16:colId xmlns:a16="http://schemas.microsoft.com/office/drawing/2014/main" val="1128431056"/>
                    </a:ext>
                  </a:extLst>
                </a:gridCol>
                <a:gridCol w="2619375">
                  <a:extLst>
                    <a:ext uri="{9D8B030D-6E8A-4147-A177-3AD203B41FA5}">
                      <a16:colId xmlns:a16="http://schemas.microsoft.com/office/drawing/2014/main" val="535617249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3427933182"/>
                    </a:ext>
                  </a:extLst>
                </a:gridCol>
                <a:gridCol w="2724734">
                  <a:extLst>
                    <a:ext uri="{9D8B030D-6E8A-4147-A177-3AD203B41FA5}">
                      <a16:colId xmlns:a16="http://schemas.microsoft.com/office/drawing/2014/main" val="2267567557"/>
                    </a:ext>
                  </a:extLst>
                </a:gridCol>
              </a:tblGrid>
              <a:tr h="2789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貴社名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担当者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extLst>
                  <a:ext uri="{0D108BD9-81ED-4DB2-BD59-A6C34878D82A}">
                    <a16:rowId xmlns:a16="http://schemas.microsoft.com/office/drawing/2014/main" val="4158852917"/>
                  </a:ext>
                </a:extLst>
              </a:tr>
              <a:tr h="19926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所在地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 anchor="ctr"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〒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連絡先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TEL</a:t>
                      </a:r>
                      <a:r>
                        <a:rPr lang="ja-JP" sz="1000" kern="100" dirty="0">
                          <a:effectLst/>
                        </a:rPr>
                        <a:t>：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extLst>
                  <a:ext uri="{0D108BD9-81ED-4DB2-BD59-A6C34878D82A}">
                    <a16:rowId xmlns:a16="http://schemas.microsoft.com/office/drawing/2014/main" val="2829138517"/>
                  </a:ext>
                </a:extLst>
              </a:tr>
              <a:tr h="1987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FAX</a:t>
                      </a:r>
                      <a:r>
                        <a:rPr lang="ja-JP" sz="1000" kern="100" dirty="0">
                          <a:effectLst/>
                        </a:rPr>
                        <a:t>：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extLst>
                  <a:ext uri="{0D108BD9-81ED-4DB2-BD59-A6C34878D82A}">
                    <a16:rowId xmlns:a16="http://schemas.microsoft.com/office/drawing/2014/main" val="1564238251"/>
                  </a:ext>
                </a:extLst>
              </a:tr>
              <a:tr h="2030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E-mail</a:t>
                      </a:r>
                      <a:r>
                        <a:rPr lang="ja-JP" sz="1000" kern="100" dirty="0">
                          <a:effectLst/>
                        </a:rPr>
                        <a:t>：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extLst>
                  <a:ext uri="{0D108BD9-81ED-4DB2-BD59-A6C34878D82A}">
                    <a16:rowId xmlns:a16="http://schemas.microsoft.com/office/drawing/2014/main" val="1587479109"/>
                  </a:ext>
                </a:extLst>
              </a:tr>
              <a:tr h="29243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受講者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部署・役職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受講者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部署・役職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extLst>
                  <a:ext uri="{0D108BD9-81ED-4DB2-BD59-A6C34878D82A}">
                    <a16:rowId xmlns:a16="http://schemas.microsoft.com/office/drawing/2014/main" val="794104008"/>
                  </a:ext>
                </a:extLst>
              </a:tr>
              <a:tr h="29835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氏名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氏名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extLst>
                  <a:ext uri="{0D108BD9-81ED-4DB2-BD59-A6C34878D82A}">
                    <a16:rowId xmlns:a16="http://schemas.microsoft.com/office/drawing/2014/main" val="1819195521"/>
                  </a:ext>
                </a:extLst>
              </a:tr>
              <a:tr h="27466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受講者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部署・役職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受講者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部署・役職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extLst>
                  <a:ext uri="{0D108BD9-81ED-4DB2-BD59-A6C34878D82A}">
                    <a16:rowId xmlns:a16="http://schemas.microsoft.com/office/drawing/2014/main" val="4293968542"/>
                  </a:ext>
                </a:extLst>
              </a:tr>
              <a:tr h="2531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氏名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</a:rPr>
                        <a:t>氏名</a:t>
                      </a:r>
                      <a:endParaRPr lang="ja-JP" sz="10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5060" marR="45060" marT="0" marB="0"/>
                </a:tc>
                <a:extLst>
                  <a:ext uri="{0D108BD9-81ED-4DB2-BD59-A6C34878D82A}">
                    <a16:rowId xmlns:a16="http://schemas.microsoft.com/office/drawing/2014/main" val="462896189"/>
                  </a:ext>
                </a:extLst>
              </a:tr>
            </a:tbl>
          </a:graphicData>
        </a:graphic>
      </p:graphicFrame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198688" y="9197362"/>
            <a:ext cx="6510711" cy="59117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accent5"/>
            </a:solidFill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dirty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＜</a:t>
            </a:r>
            <a:r>
              <a:rPr kumimoji="0" lang="ja-JP" altLang="ja-JP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申込・問合先</a:t>
            </a:r>
            <a:r>
              <a:rPr kumimoji="0" lang="ja-JP" altLang="en-US" sz="1200" b="1" dirty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＞</a:t>
            </a:r>
            <a:endParaRPr kumimoji="0" lang="en-US" altLang="ja-JP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ＭＳ Ｐゴシック" panose="020B0600070205080204" pitchFamily="50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　</a:t>
            </a: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(</a:t>
            </a:r>
            <a:r>
              <a:rPr kumimoji="0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公財</a:t>
            </a: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)</a:t>
            </a:r>
            <a:r>
              <a:rPr kumimoji="0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わかやま産業振興財団　</a:t>
            </a:r>
            <a:r>
              <a:rPr lang="zh-TW" altLang="en-US" sz="1100" dirty="0" smtClean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和歌山市</a:t>
            </a:r>
            <a:r>
              <a:rPr lang="zh-TW" altLang="en-US" sz="1100" dirty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本町</a:t>
            </a:r>
            <a:r>
              <a:rPr lang="en-US" altLang="zh-TW" sz="1100" dirty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2-1 </a:t>
            </a:r>
            <a:r>
              <a:rPr lang="zh-TW" altLang="en-US" sz="1100" dirty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ﾌｫﾙﾃﾜｼﾞﾏ</a:t>
            </a:r>
            <a:r>
              <a:rPr lang="zh-TW" altLang="en-US" sz="1100" dirty="0" smtClean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６階</a:t>
            </a:r>
            <a:r>
              <a:rPr kumimoji="0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（担当：岩﨑）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　</a:t>
            </a: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TEL</a:t>
            </a:r>
            <a:r>
              <a:rPr kumimoji="0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：</a:t>
            </a: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073-432-5122</a:t>
            </a:r>
            <a:r>
              <a:rPr kumimoji="0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　</a:t>
            </a: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FAX</a:t>
            </a:r>
            <a:r>
              <a:rPr kumimoji="0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：</a:t>
            </a: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073-432-3314</a:t>
            </a:r>
            <a:r>
              <a:rPr lang="ja-JP" altLang="en-US" sz="1200" dirty="0">
                <a:cs typeface="ＭＳ Ｐゴシック" panose="020B0600070205080204" pitchFamily="50" charset="-128"/>
              </a:rPr>
              <a:t>　</a:t>
            </a: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E-mai</a:t>
            </a: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l</a:t>
            </a:r>
            <a:r>
              <a:rPr kumimoji="0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：</a:t>
            </a: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  <a:hlinkClick r:id="rId2"/>
              </a:rPr>
              <a:t>tk7@yarukiouendan.jp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テキスト ボックス 41"/>
          <p:cNvSpPr txBox="1">
            <a:spLocks noChangeArrowheads="1"/>
          </p:cNvSpPr>
          <p:nvPr/>
        </p:nvSpPr>
        <p:spPr bwMode="auto">
          <a:xfrm>
            <a:off x="123610" y="6483500"/>
            <a:ext cx="621193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※新型コロナウイルス感染症の状況により、研修内容の変更や中止・延期となる可能性があります。</a:t>
            </a:r>
            <a:endParaRPr kumimoji="0" lang="ja-JP" altLang="en-US" sz="900" b="1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900" b="1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9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会場は受講人数に比して十分な広さを確保し、換気・飛沫防止・消毒・検温等感染防止に配慮し、実施します</a:t>
            </a:r>
            <a:r>
              <a:rPr kumimoji="0" lang="ja-JP" altLang="en-US" sz="900" b="1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。</a:t>
            </a:r>
            <a:endParaRPr kumimoji="0" lang="en-US" altLang="ja-JP" sz="900" b="1" dirty="0" smtClean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9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9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研修当日は、感染症の拡大防止のため、検温とマスクの着用にご協力ください</a:t>
            </a:r>
            <a:r>
              <a:rPr kumimoji="0" lang="ja-JP" altLang="en-US" sz="900" b="1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。</a:t>
            </a:r>
            <a:endParaRPr kumimoji="0" lang="ja-JP" altLang="en-US" sz="900" b="1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28" name="Rectangle 35"/>
          <p:cNvSpPr>
            <a:spLocks noChangeArrowheads="1"/>
          </p:cNvSpPr>
          <p:nvPr/>
        </p:nvSpPr>
        <p:spPr bwMode="auto">
          <a:xfrm>
            <a:off x="471488" y="5919788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36"/>
          <p:cNvSpPr>
            <a:spLocks noChangeArrowheads="1"/>
          </p:cNvSpPr>
          <p:nvPr/>
        </p:nvSpPr>
        <p:spPr bwMode="auto">
          <a:xfrm>
            <a:off x="471488" y="806291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0" name="Rectangle 37"/>
          <p:cNvSpPr>
            <a:spLocks noChangeArrowheads="1"/>
          </p:cNvSpPr>
          <p:nvPr/>
        </p:nvSpPr>
        <p:spPr bwMode="auto">
          <a:xfrm>
            <a:off x="471488" y="10472738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39"/>
          <p:cNvSpPr>
            <a:spLocks noChangeArrowheads="1"/>
          </p:cNvSpPr>
          <p:nvPr/>
        </p:nvSpPr>
        <p:spPr bwMode="auto">
          <a:xfrm>
            <a:off x="471488" y="10472738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8" name="Rectangle 41"/>
          <p:cNvSpPr>
            <a:spLocks noChangeArrowheads="1"/>
          </p:cNvSpPr>
          <p:nvPr/>
        </p:nvSpPr>
        <p:spPr bwMode="auto">
          <a:xfrm>
            <a:off x="471488" y="10472738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　　　　　　　</a:t>
            </a:r>
            <a:endParaRPr kumimoji="0" lang="ja-JP" altLang="ja-JP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9" name="Rectangle 47"/>
          <p:cNvSpPr>
            <a:spLocks noChangeArrowheads="1"/>
          </p:cNvSpPr>
          <p:nvPr/>
        </p:nvSpPr>
        <p:spPr bwMode="auto">
          <a:xfrm>
            <a:off x="471488" y="10929938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0" name="テキスト ボックス 8"/>
          <p:cNvSpPr txBox="1">
            <a:spLocks noChangeArrowheads="1"/>
          </p:cNvSpPr>
          <p:nvPr/>
        </p:nvSpPr>
        <p:spPr bwMode="auto">
          <a:xfrm>
            <a:off x="352846" y="5489994"/>
            <a:ext cx="6222576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対 象 者</a:t>
            </a:r>
            <a:r>
              <a:rPr kumimoji="0" lang="ja-JP" altLang="en-US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   </a:t>
            </a:r>
            <a:r>
              <a:rPr kumimoji="0" lang="ja-JP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製造業の経営者層の方々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受 講 料   </a:t>
            </a:r>
            <a:r>
              <a:rPr kumimoji="0" lang="ja-JP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６，０００円 </a:t>
            </a:r>
            <a:r>
              <a:rPr kumimoji="0" lang="en-US" altLang="ja-JP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/ </a:t>
            </a:r>
            <a:r>
              <a:rPr kumimoji="0" lang="ja-JP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１名</a:t>
            </a:r>
            <a:r>
              <a:rPr kumimoji="0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  </a:t>
            </a:r>
            <a:r>
              <a:rPr kumimoji="0" lang="en-US" altLang="ja-JP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賛助会員企業は、１名につき３</a:t>
            </a:r>
            <a:r>
              <a:rPr kumimoji="0" lang="en-US" altLang="ja-JP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,</a:t>
            </a:r>
            <a:r>
              <a:rPr kumimoji="0" lang="ja-JP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０００円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申込方法   </a:t>
            </a:r>
            <a:r>
              <a:rPr kumimoji="0" lang="en-US" altLang="ja-JP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E-mail 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または</a:t>
            </a:r>
            <a:r>
              <a:rPr kumimoji="0" lang="ja-JP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FAX  </a:t>
            </a:r>
            <a:r>
              <a:rPr kumimoji="0" lang="ja-JP" altLang="en-US" sz="11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令和３年１２月１７日</a:t>
            </a:r>
            <a:r>
              <a:rPr kumimoji="0" lang="en-US" altLang="ja-JP" sz="11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(</a:t>
            </a:r>
            <a:r>
              <a:rPr kumimoji="0" lang="ja-JP" altLang="en-US" sz="11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金</a:t>
            </a:r>
            <a:r>
              <a:rPr kumimoji="0" lang="en-US" altLang="ja-JP" sz="11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)</a:t>
            </a:r>
            <a:r>
              <a:rPr kumimoji="0" lang="ja-JP" altLang="en-US" sz="11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まで</a:t>
            </a:r>
            <a:r>
              <a:rPr kumimoji="0" lang="ja-JP" alt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 </a:t>
            </a:r>
            <a:r>
              <a:rPr kumimoji="0" lang="ja-JP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に申込書を送付してください。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ＭＳ Ｐゴシック" panose="020B0600070205080204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会    場   </a:t>
            </a:r>
            <a:r>
              <a:rPr kumimoji="0" lang="ja-JP" altLang="en-US" sz="1100" b="1" dirty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県民文化</a:t>
            </a:r>
            <a:r>
              <a:rPr kumimoji="0" lang="ja-JP" altLang="en-US" sz="1100" b="1" dirty="0" smtClean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会館</a:t>
            </a:r>
            <a:r>
              <a:rPr kumimoji="0" lang="ja-JP" altLang="en-US" sz="1050" dirty="0" smtClean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（和歌山市</a:t>
            </a:r>
            <a:r>
              <a:rPr kumimoji="0" lang="ja-JP" altLang="en-US" sz="1050" dirty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小松原通り一丁目</a:t>
            </a:r>
            <a:r>
              <a:rPr kumimoji="0" lang="en-US" altLang="ja-JP" sz="1050" dirty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1</a:t>
            </a:r>
            <a:r>
              <a:rPr kumimoji="0" lang="ja-JP" altLang="en-US" sz="1050" dirty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番地　和歌山県庁</a:t>
            </a:r>
            <a:r>
              <a:rPr kumimoji="0" lang="ja-JP" altLang="en-US" sz="1050" dirty="0" smtClean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正門前）</a:t>
            </a:r>
            <a:endParaRPr kumimoji="0" lang="en-US" altLang="ja-JP" sz="1050" dirty="0" smtClean="0">
              <a:solidFill>
                <a:srgbClr val="0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b="1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定　　員   </a:t>
            </a:r>
            <a:r>
              <a:rPr kumimoji="0" lang="ja-JP" altLang="en-US" sz="1100" b="1" dirty="0" smtClean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２０名</a:t>
            </a:r>
            <a:r>
              <a:rPr kumimoji="0" lang="ja-JP" altLang="en-US" sz="1050" dirty="0" smtClean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（定員になり次第、申込を締め切らせていただきます）</a:t>
            </a:r>
            <a:endParaRPr kumimoji="0" lang="en-US" altLang="ja-JP" sz="1050" dirty="0" smtClean="0">
              <a:solidFill>
                <a:srgbClr val="0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>
            <a:off x="209335" y="20771"/>
            <a:ext cx="1412202" cy="439848"/>
          </a:xfrm>
          <a:prstGeom prst="horizontalScroll">
            <a:avLst>
              <a:gd name="adj" fmla="val 125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講師紹介</a:t>
            </a:r>
            <a:endParaRPr kumimoji="0" lang="en-US" altLang="ja-JP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209335" y="2860774"/>
            <a:ext cx="6510711" cy="1403025"/>
          </a:xfrm>
          <a:prstGeom prst="roundRect">
            <a:avLst>
              <a:gd name="adj" fmla="val 6070"/>
            </a:avLst>
          </a:prstGeom>
          <a:solidFill>
            <a:schemeClr val="bg1"/>
          </a:solidFill>
          <a:ln w="28575">
            <a:solidFill>
              <a:schemeClr val="accent5"/>
            </a:solidFill>
            <a:round/>
            <a:headEnd/>
            <a:tailEnd/>
          </a:ln>
          <a:ex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公財</a:t>
            </a:r>
            <a:r>
              <a:rPr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わかやま産業振興財団　地域活性化雇用創造プロジェクトリーダー　加藤木 健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&lt;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経歴</a:t>
            </a:r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&gt;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1971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　住友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金属工業（株）（現日本製鉄（株））入社 和歌山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製鉄所・独国・米国 勤務</a:t>
            </a:r>
            <a:endParaRPr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    ・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1991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　</a:t>
            </a:r>
            <a:r>
              <a:rPr lang="en-US" altLang="ja-JP" sz="1050" dirty="0" err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Heraeus</a:t>
            </a:r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Electro-</a:t>
            </a:r>
            <a:r>
              <a:rPr lang="en-US" altLang="ja-JP" sz="105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Nite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International N.V. 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上級副社長 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兼 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極東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総支配人</a:t>
            </a:r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                 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 上海 台湾 韓国 統括）</a:t>
            </a:r>
          </a:p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    ・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2004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　中国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（瀋陽）東北大学名誉教授</a:t>
            </a:r>
          </a:p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    ・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2008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　大阪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大学工学系大学院非常勤講師</a:t>
            </a:r>
          </a:p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    ・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2016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　学校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法人鉄鋼学園 産業技術短期大学 機械工学科 特任准教授</a:t>
            </a:r>
          </a:p>
          <a:p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AutoShape 19"/>
          <p:cNvSpPr>
            <a:spLocks noChangeArrowheads="1"/>
          </p:cNvSpPr>
          <p:nvPr/>
        </p:nvSpPr>
        <p:spPr bwMode="auto">
          <a:xfrm>
            <a:off x="209335" y="4313371"/>
            <a:ext cx="6510711" cy="946063"/>
          </a:xfrm>
          <a:prstGeom prst="roundRect">
            <a:avLst>
              <a:gd name="adj" fmla="val 6070"/>
            </a:avLst>
          </a:prstGeom>
          <a:solidFill>
            <a:schemeClr val="bg1"/>
          </a:solidFill>
          <a:ln w="28575">
            <a:solidFill>
              <a:schemeClr val="accent5"/>
            </a:solidFill>
            <a:round/>
            <a:headEnd/>
            <a:tailEnd/>
          </a:ln>
          <a:ex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公財</a:t>
            </a:r>
            <a:r>
              <a:rPr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わかやま産業</a:t>
            </a:r>
            <a:r>
              <a:rPr lang="ja-JP" altLang="en-US" sz="13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振興</a:t>
            </a:r>
            <a:r>
              <a:rPr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財団</a:t>
            </a:r>
            <a:r>
              <a:rPr lang="ja-JP" altLang="en-US" sz="13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和歌山</a:t>
            </a:r>
            <a:r>
              <a:rPr lang="ja-JP" altLang="en-US" sz="13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ものづくり経営改善スクール　校長　永井　</a:t>
            </a:r>
            <a:r>
              <a:rPr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達郎</a:t>
            </a:r>
            <a:endParaRPr lang="en-US" altLang="ja-JP" sz="13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&lt;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経歴</a:t>
            </a:r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&gt;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・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1981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　小西六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写真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工業（株）（現コニカミノルタ（株））入社</a:t>
            </a:r>
            <a:endParaRPr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   　　技術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開発研究所、サプライ生産事業部、経営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企画室　　他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25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年間勤務</a:t>
            </a:r>
            <a:endParaRPr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・</a:t>
            </a:r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2009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　（株）クレア創業　同社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代表取締役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就任</a:t>
            </a:r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テキスト ボックス 8"/>
          <p:cNvSpPr txBox="1">
            <a:spLocks noChangeArrowheads="1"/>
          </p:cNvSpPr>
          <p:nvPr/>
        </p:nvSpPr>
        <p:spPr bwMode="auto">
          <a:xfrm>
            <a:off x="277202" y="397180"/>
            <a:ext cx="6222576" cy="25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パナソニック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株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コネクティッドソリューションズ社</a:t>
            </a: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現場コンサルティング部長　一力 知一（いちりき　ともかず）氏</a:t>
            </a:r>
            <a:endParaRPr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＜講師役職＞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・現場コンサルティング部　部長</a:t>
            </a: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・エバンジェリスト 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専門領域：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IE×DX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の融合による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B2B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領域の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DX)</a:t>
            </a: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・モノづくりイノベーションセンター　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主幹</a:t>
            </a:r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＜講師経歴＞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・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1999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　松下電器産業（株）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現パナソニック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入社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・データベースシステム開発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・製造系基幹システム導入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・経営企画室にて経営戦略策定等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1050" dirty="0" smtClean="0">
              <a:solidFill>
                <a:srgbClr val="0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8687" y="5461070"/>
            <a:ext cx="6510711" cy="1002362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07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2722</TotalTime>
  <Words>1207</Words>
  <Application>Microsoft Office PowerPoint</Application>
  <PresentationFormat>A4 210 x 297 mm</PresentationFormat>
  <Paragraphs>104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BIZ UDPゴシック</vt:lpstr>
      <vt:lpstr>BIZ UDゴシック</vt:lpstr>
      <vt:lpstr>ＭＳ Ｐゴシック</vt:lpstr>
      <vt:lpstr>ＭＳ 明朝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  <vt:lpstr>PowerPoint プレゼンテーション</vt:lpstr>
    </vt:vector>
  </TitlesOfParts>
  <Company>公益財団法人わかやま産業振興財団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河野 優子</dc:creator>
  <cp:lastModifiedBy>岩﨑 有紗</cp:lastModifiedBy>
  <cp:revision>268</cp:revision>
  <cp:lastPrinted>2021-11-24T09:15:58Z</cp:lastPrinted>
  <dcterms:created xsi:type="dcterms:W3CDTF">2020-10-26T08:00:50Z</dcterms:created>
  <dcterms:modified xsi:type="dcterms:W3CDTF">2021-11-24T09:17:54Z</dcterms:modified>
</cp:coreProperties>
</file>