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72" r:id="rId2"/>
    <p:sldId id="271" r:id="rId3"/>
  </p:sldIdLst>
  <p:sldSz cx="12192000" cy="6858000"/>
  <p:notesSz cx="6858000" cy="9144000"/>
  <p:defaultTextStyle>
    <a:defPPr>
      <a:defRPr lang="ja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0096FF"/>
    <a:srgbClr val="008F00"/>
    <a:srgbClr val="8E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1"/>
    <p:restoredTop sz="96197"/>
  </p:normalViewPr>
  <p:slideViewPr>
    <p:cSldViewPr snapToGrid="0" snapToObjects="1">
      <p:cViewPr varScale="1">
        <p:scale>
          <a:sx n="69" d="100"/>
          <a:sy n="69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TH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CE676-E061-E143-92B1-CE9BC5420649}" type="datetimeFigureOut">
              <a:rPr kumimoji="1" lang="ja-TH" altLang="en-US" smtClean="0"/>
              <a:t>08/24/2021</a:t>
            </a:fld>
            <a:endParaRPr kumimoji="1" lang="ja-TH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TH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TH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TH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9CA76-340E-0941-B86F-60C29FFEA2B4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1740476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9CA76-340E-0941-B86F-60C29FFEA2B4}" type="slidenum">
              <a:rPr kumimoji="1" lang="ja-TH" altLang="en-US" smtClean="0"/>
              <a:t>1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1659761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TH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9CA76-340E-0941-B86F-60C29FFEA2B4}" type="slidenum">
              <a:rPr kumimoji="1" lang="ja-TH" altLang="en-US" smtClean="0"/>
              <a:t>2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2310252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5C2D1F-4D3F-944D-89B7-3055FB3B0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TH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A604847-21DC-AA45-91F5-5A5E36B3F4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TH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1B87F4-69ED-DF41-8F90-D74E598EC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5904-8F5C-9245-AF86-0BE012B35098}" type="datetime1">
              <a:rPr kumimoji="1" lang="ja-JP" altLang="en-US" smtClean="0"/>
              <a:t>2021/8/24</a:t>
            </a:fld>
            <a:endParaRPr kumimoji="1" lang="ja-TH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55FEC2-2636-9746-8F30-735944898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TH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1A3F80-01FD-904E-927E-40D185597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82165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88E9F-FA16-164A-9AD7-62420FB00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TH" alt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EA32D5-2E10-C047-B02D-7731C7131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TH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4591E7-9533-A14A-B3C5-4B95CEB97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6701-3FDC-1549-8B8C-9D9473F93F0E}" type="datetime1">
              <a:rPr kumimoji="1" lang="ja-JP" altLang="en-US" smtClean="0"/>
              <a:t>2021/8/24</a:t>
            </a:fld>
            <a:endParaRPr kumimoji="1" lang="ja-TH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3D036F-999A-AA42-B7F5-53F704C2A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TH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629EAD-58FE-0243-9070-4D833ECBF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365721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5032BA6-DE3A-794F-8852-F254156365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TH" alt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C93B48-116C-9B47-B27C-EEA5B7F15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TH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448E0F-ADCC-5C4D-94AD-58CBF38EC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7D46-D713-5445-968F-653013A9DA47}" type="datetime1">
              <a:rPr kumimoji="1" lang="ja-JP" altLang="en-US" smtClean="0"/>
              <a:t>2021/8/24</a:t>
            </a:fld>
            <a:endParaRPr kumimoji="1" lang="ja-TH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B5AD3E-F7AD-3149-964C-36CB91CBE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TH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1020C3-A729-6B49-A082-EB490B903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169095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715331-E29D-BC40-803D-D1141A0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TH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F977CD-155F-BD40-B1FC-B4AD175A7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TH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D19C2B-3827-6E4A-90EF-F04F52771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D661-CA84-1247-81E0-79459E707995}" type="datetime1">
              <a:rPr kumimoji="1" lang="ja-JP" altLang="en-US" smtClean="0"/>
              <a:t>2021/8/24</a:t>
            </a:fld>
            <a:endParaRPr kumimoji="1" lang="ja-TH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C4DBDE-B766-B548-AAEC-46A272DC8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TH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C6CB51-925E-F942-B4BD-1E86766A2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365775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0D4A80-EAC1-4A4E-9E1E-56900528D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TH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AA0DE8-51C5-F248-A67E-7E8272425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B42EF2-3D33-754E-9786-566E5138B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129B-C6C1-1946-89D7-3502EE423AB4}" type="datetime1">
              <a:rPr kumimoji="1" lang="ja-JP" altLang="en-US" smtClean="0"/>
              <a:t>2021/8/24</a:t>
            </a:fld>
            <a:endParaRPr kumimoji="1" lang="ja-TH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7871F4-E8A7-B845-878F-8D0CF85D8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TH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0F12B5-D91C-ED49-82DB-9C0825F1D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1547123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A3C8A-3BC0-0E4E-87AC-6EBD57E4E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TH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65406D-F31F-6D45-A512-98CAD0106E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TH" altLang="en-US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C21124-4547-6445-802C-DE8B21517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TH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039130-06D6-3342-BB47-E23A4C5EB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7B16-A8F3-E841-B077-BA5364570417}" type="datetime1">
              <a:rPr kumimoji="1" lang="ja-JP" altLang="en-US" smtClean="0"/>
              <a:t>2021/8/24</a:t>
            </a:fld>
            <a:endParaRPr kumimoji="1" lang="ja-TH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C401D8A-BD3C-B249-A64B-03DB07D67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TH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D7576B-7C5A-EB49-BFA4-1D525F4E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98228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E2E139-F99A-7B4B-A310-D991705F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TH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2AD94B-E573-604B-BE3E-23C9B3D84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B7165F-43DF-7349-A9EB-2C88E7DE8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TH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E0B1EAB-6C39-F248-9364-0993D9C8BE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F1F920E-F73B-7747-84C0-00B3EA2B1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TH" alt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B797578-42B2-E146-B1EE-109FB350D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820F-E077-DA4C-A24C-D4C5C2F6A599}" type="datetime1">
              <a:rPr kumimoji="1" lang="ja-JP" altLang="en-US" smtClean="0"/>
              <a:t>2021/8/24</a:t>
            </a:fld>
            <a:endParaRPr kumimoji="1" lang="ja-TH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783CB31-2CB6-454B-9E28-AC4E088B1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TH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8052CCD-796D-6747-9034-A8A2AD78A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39746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3B0199-E4CF-1B4F-890D-A8D863C26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TH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2689EF2-EF48-AA44-99A4-8EDEFF1D7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B1E7E-A3D3-2440-BD9A-31A7CDB25B42}" type="datetime1">
              <a:rPr kumimoji="1" lang="ja-JP" altLang="en-US" smtClean="0"/>
              <a:t>2021/8/24</a:t>
            </a:fld>
            <a:endParaRPr kumimoji="1" lang="ja-TH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A65C0EE-868F-4041-91B8-074808A35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TH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5A3D38A-542F-F74F-BB4A-C75B9F41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224238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5B51CBF-DA07-6541-97D0-27C70AF51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F257-4B62-0E48-A397-662C485A3919}" type="datetime1">
              <a:rPr kumimoji="1" lang="ja-JP" altLang="en-US" smtClean="0"/>
              <a:t>2021/8/24</a:t>
            </a:fld>
            <a:endParaRPr kumimoji="1" lang="ja-TH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B6A02B0-8F3D-1B42-8D9A-D71D4B24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TH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ABB25EE-84C8-D642-BA5D-B8DD1A04C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300947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998EED-F352-8C41-B733-74F392476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TH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60A3A4-44B5-0748-8A30-15587E861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TH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9BD125D-D022-9645-BEF0-A567A976D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2D2161-B7AA-7147-A86A-216AB205F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9C23-F573-4F47-9A83-4E15CE71A571}" type="datetime1">
              <a:rPr kumimoji="1" lang="ja-JP" altLang="en-US" smtClean="0"/>
              <a:t>2021/8/24</a:t>
            </a:fld>
            <a:endParaRPr kumimoji="1" lang="ja-TH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DB6B11-D122-3742-B96B-B36D296FB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TH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7E7141-3CDF-954A-BC59-A7603651B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302354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ECB3A3-4F27-AB41-B604-5368814B8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TH" altLang="en-US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33E2C43-1486-F14A-AAF1-322741A44A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TH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D6B012-9044-654F-B3E0-AFFAC9409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801906-A8B3-CA40-B023-9254FAF21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57CB-8203-C543-9DB2-9AFEB7274BE7}" type="datetime1">
              <a:rPr kumimoji="1" lang="ja-JP" altLang="en-US" smtClean="0"/>
              <a:t>2021/8/24</a:t>
            </a:fld>
            <a:endParaRPr kumimoji="1" lang="ja-TH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DBDA4A-7A4B-4C45-9498-8FD5F60AA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TH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682AF5-556D-A94D-B588-7AA5268F0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67548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FCD8895-4A24-494B-9914-D6D0A6565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TH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A270FB-9A6C-7046-B5FB-CC8339687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TH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BA1E20-4544-7845-A3E7-5954B3B78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55587-BC0B-DF4C-A665-214D0CD82F68}" type="datetime1">
              <a:rPr kumimoji="1" lang="ja-JP" altLang="en-US" smtClean="0"/>
              <a:t>2021/8/24</a:t>
            </a:fld>
            <a:endParaRPr kumimoji="1" lang="ja-TH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C6E548-FF44-2A41-9805-642744DC4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TH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706BAB-B0ED-2643-96AE-B2BB533FFB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425863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T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266CCB7-178D-7943-A044-FDFB974CE42C}"/>
              </a:ext>
            </a:extLst>
          </p:cNvPr>
          <p:cNvSpPr txBox="1"/>
          <p:nvPr/>
        </p:nvSpPr>
        <p:spPr>
          <a:xfrm>
            <a:off x="1300843" y="18033"/>
            <a:ext cx="10891157" cy="492443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TH" altLang="en-US" sz="2600" b="1" dirty="0" smtClean="0">
                <a:solidFill>
                  <a:schemeClr val="accent2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企業プロフィール</a:t>
            </a:r>
            <a:endParaRPr kumimoji="1" lang="ja-TH" altLang="en-US" sz="2600" b="1" dirty="0">
              <a:solidFill>
                <a:schemeClr val="accent2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6DC33DB-F5A9-DC46-9C1C-0D46FC4ED0B0}"/>
              </a:ext>
            </a:extLst>
          </p:cNvPr>
          <p:cNvSpPr/>
          <p:nvPr/>
        </p:nvSpPr>
        <p:spPr>
          <a:xfrm>
            <a:off x="0" y="0"/>
            <a:ext cx="1300842" cy="5104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ea typeface="Meiryo" panose="020B0604030504040204" pitchFamily="34" charset="-128"/>
              </a:rPr>
              <a:t>申込書</a:t>
            </a:r>
            <a:endParaRPr kumimoji="1" lang="en-US" altLang="ja-JP" b="1" dirty="0" smtClean="0">
              <a:ea typeface="Meiryo" panose="020B0604030504040204" pitchFamily="34" charset="-128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1EBF0DD7-EB65-204C-8A8B-8C0B25860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720203"/>
              </p:ext>
            </p:extLst>
          </p:nvPr>
        </p:nvGraphicFramePr>
        <p:xfrm>
          <a:off x="0" y="528509"/>
          <a:ext cx="12192000" cy="63517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80674">
                  <a:extLst>
                    <a:ext uri="{9D8B030D-6E8A-4147-A177-3AD203B41FA5}">
                      <a16:colId xmlns:a16="http://schemas.microsoft.com/office/drawing/2014/main" val="3971449211"/>
                    </a:ext>
                  </a:extLst>
                </a:gridCol>
                <a:gridCol w="10411326">
                  <a:extLst>
                    <a:ext uri="{9D8B030D-6E8A-4147-A177-3AD203B41FA5}">
                      <a16:colId xmlns:a16="http://schemas.microsoft.com/office/drawing/2014/main" val="4075799469"/>
                    </a:ext>
                  </a:extLst>
                </a:gridCol>
              </a:tblGrid>
              <a:tr h="448899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 smtClean="0">
                          <a:solidFill>
                            <a:schemeClr val="tx1"/>
                          </a:solidFill>
                        </a:rPr>
                        <a:t>企業名</a:t>
                      </a:r>
                      <a:endParaRPr lang="ja-TH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●●●●●●（英語名：　　　　　　　　　　　　　　　）</a:t>
                      </a:r>
                      <a:endParaRPr lang="ja-TH" altLang="en-US" sz="1600" b="0" dirty="0">
                        <a:solidFill>
                          <a:schemeClr val="tx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867402"/>
                  </a:ext>
                </a:extLst>
              </a:tr>
              <a:tr h="44739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資本金</a:t>
                      </a:r>
                      <a:endParaRPr lang="ja-TH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　　</a:t>
                      </a:r>
                      <a:r>
                        <a:rPr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円</a:t>
                      </a:r>
                      <a:endParaRPr lang="ja-TH" altLang="en-US" sz="1600" b="0" dirty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0079500"/>
                  </a:ext>
                </a:extLst>
              </a:tr>
              <a:tr h="41173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従業員数</a:t>
                      </a:r>
                      <a:endParaRPr lang="ja-TH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dirty="0" smtClean="0">
                          <a:latin typeface="Meiryo" panose="020B0604030504040204" pitchFamily="34" charset="-128"/>
                          <a:ea typeface="Meiryo" panose="020B0604030504040204" pitchFamily="34" charset="-128"/>
                          <a:cs typeface="メイリオ" panose="020B0604030504040204" pitchFamily="50" charset="-128"/>
                        </a:rPr>
                        <a:t>　　名</a:t>
                      </a:r>
                      <a:endParaRPr lang="en-US" altLang="ja-JP" sz="1600" b="0" dirty="0">
                        <a:latin typeface="Meiryo" panose="020B0604030504040204" pitchFamily="34" charset="-128"/>
                        <a:ea typeface="Meiryo" panose="020B0604030504040204" pitchFamily="34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6942657"/>
                  </a:ext>
                </a:extLst>
              </a:tr>
              <a:tr h="72052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代表者</a:t>
                      </a:r>
                      <a:endParaRPr lang="ja-TH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dirty="0" smtClean="0">
                          <a:latin typeface="Meiryo" panose="020B0604030504040204" pitchFamily="34" charset="-128"/>
                          <a:ea typeface="Meiryo" panose="020B0604030504040204" pitchFamily="34" charset="-128"/>
                          <a:cs typeface="メイリオ" panose="020B0604030504040204" pitchFamily="50" charset="-128"/>
                        </a:rPr>
                        <a:t>役職　　　　　　　（英語：　　　　　　　　　）</a:t>
                      </a:r>
                      <a:endParaRPr lang="en-US" altLang="ja-JP" sz="1600" b="0" dirty="0" smtClean="0">
                        <a:latin typeface="Meiryo" panose="020B0604030504040204" pitchFamily="34" charset="-128"/>
                        <a:ea typeface="Meiryo" panose="020B0604030504040204" pitchFamily="34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dirty="0" smtClean="0">
                          <a:latin typeface="Meiryo" panose="020B0604030504040204" pitchFamily="34" charset="-128"/>
                          <a:ea typeface="Meiryo" panose="020B0604030504040204" pitchFamily="34" charset="-128"/>
                          <a:cs typeface="メイリオ" panose="020B0604030504040204" pitchFamily="50" charset="-128"/>
                        </a:rPr>
                        <a:t>氏名　　　　　　　（ローマ字：　　　　　　　　　　　　）</a:t>
                      </a:r>
                      <a:endParaRPr lang="en-US" altLang="ja-JP" sz="1600" b="0" dirty="0">
                        <a:latin typeface="Meiryo" panose="020B0604030504040204" pitchFamily="34" charset="-128"/>
                        <a:ea typeface="Meiryo" panose="020B0604030504040204" pitchFamily="34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7608405"/>
                  </a:ext>
                </a:extLst>
              </a:tr>
              <a:tr h="41173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設立</a:t>
                      </a:r>
                      <a:endParaRPr lang="ja-TH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0" dirty="0" smtClean="0">
                          <a:latin typeface="Meiryo" panose="020B0604030504040204" pitchFamily="34" charset="-128"/>
                          <a:ea typeface="Meiryo" panose="020B0604030504040204" pitchFamily="34" charset="-128"/>
                          <a:cs typeface="メイリオ" panose="020B0604030504040204" pitchFamily="50" charset="-128"/>
                        </a:rPr>
                        <a:t>（西暦）　　年　　月</a:t>
                      </a:r>
                      <a:endParaRPr lang="ja-TH" altLang="en-US" sz="1600" b="0" dirty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9417954"/>
                  </a:ext>
                </a:extLst>
              </a:tr>
              <a:tr h="41173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 smtClean="0"/>
                        <a:t>ＨＰ</a:t>
                      </a:r>
                      <a:endParaRPr lang="ja-TH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ja-TH" altLang="en-US" sz="1600" b="0" dirty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085082"/>
                  </a:ext>
                </a:extLst>
              </a:tr>
              <a:tr h="4117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事業領域</a:t>
                      </a:r>
                      <a:endParaRPr lang="en-US" altLang="ja-JP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0" dirty="0">
                          <a:latin typeface="Meiryo" panose="020B0604030504040204" pitchFamily="34" charset="-128"/>
                          <a:ea typeface="Meiryo" panose="020B0604030504040204" pitchFamily="34" charset="-128"/>
                          <a:cs typeface="メイリオ" panose="020B0604030504040204" pitchFamily="50" charset="-128"/>
                        </a:rPr>
                        <a:t>●●関連製品の製造・販売および維持管理</a:t>
                      </a:r>
                      <a:endParaRPr lang="en-US" altLang="ja-JP" sz="1600" b="0" dirty="0">
                        <a:latin typeface="Meiryo" panose="020B0604030504040204" pitchFamily="34" charset="-128"/>
                        <a:ea typeface="Meiryo" panose="020B0604030504040204" pitchFamily="34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3611138"/>
                  </a:ext>
                </a:extLst>
              </a:tr>
              <a:tr h="411733">
                <a:tc>
                  <a:txBody>
                    <a:bodyPr/>
                    <a:lstStyle/>
                    <a:p>
                      <a:pPr algn="ctr"/>
                      <a:r>
                        <a:rPr lang="ja-TH" altLang="en-US" sz="1600" b="1" dirty="0">
                          <a:solidFill>
                            <a:schemeClr val="tx1"/>
                          </a:solidFill>
                        </a:rPr>
                        <a:t>年商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0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●●</a:t>
                      </a:r>
                      <a:r>
                        <a:rPr lang="ja-TH" altLang="en-US" sz="1600" b="0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926051"/>
                  </a:ext>
                </a:extLst>
              </a:tr>
              <a:tr h="41173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kern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  <a:sym typeface="Source Sans Pro Light"/>
                        </a:rPr>
                        <a:t>本社所在地</a:t>
                      </a:r>
                      <a:endParaRPr lang="en-US" altLang="ja-JP" sz="1600" b="1" kern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  <a:sym typeface="Source Sans Pro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和歌山県　　　市　番地</a:t>
                      </a:r>
                      <a:endParaRPr lang="ja-TH" altLang="en-US" sz="1600" b="0" dirty="0">
                        <a:solidFill>
                          <a:schemeClr val="tx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5554048"/>
                  </a:ext>
                </a:extLst>
              </a:tr>
              <a:tr h="72052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事業所</a:t>
                      </a:r>
                      <a:endParaRPr lang="ja-TH" altLang="en-US" sz="1600" b="1" dirty="0">
                        <a:solidFill>
                          <a:schemeClr val="tx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kern="0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sym typeface="Source Sans Pro Light"/>
                        </a:rPr>
                        <a:t>東京支社はじめ日本国内に営業所が●拠点</a:t>
                      </a:r>
                      <a:r>
                        <a:rPr lang="ja-JP" altLang="en-US" sz="1600" b="0" kern="0" dirty="0" smtClean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sym typeface="Source Sans Pro Light"/>
                        </a:rPr>
                        <a:t>。</a:t>
                      </a:r>
                      <a:endParaRPr lang="en-US" altLang="ja-JP" sz="1600" b="0" kern="0" dirty="0" smtClean="0">
                        <a:solidFill>
                          <a:schemeClr val="tx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  <a:sym typeface="Source Sans Pro Ligh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kern="0" dirty="0" smtClean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sym typeface="Source Sans Pro Light"/>
                        </a:rPr>
                        <a:t>その他</a:t>
                      </a:r>
                      <a:r>
                        <a:rPr lang="ja-JP" altLang="en-US" sz="1600" b="0" kern="0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sym typeface="Source Sans Pro Light"/>
                        </a:rPr>
                        <a:t>、海外（国名）に現地法人を設立。</a:t>
                      </a:r>
                      <a:endParaRPr lang="ja-TH" altLang="en-US" sz="1600" b="0" dirty="0">
                        <a:solidFill>
                          <a:schemeClr val="tx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766856"/>
                  </a:ext>
                </a:extLst>
              </a:tr>
              <a:tr h="72052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 smtClean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海外</a:t>
                      </a:r>
                      <a:r>
                        <a:rPr lang="ja-JP" altLang="en-US" sz="16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事業実績</a:t>
                      </a:r>
                      <a:endParaRPr lang="ja-TH" altLang="en-US" sz="1600" b="1" dirty="0">
                        <a:solidFill>
                          <a:schemeClr val="tx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●●向け輸出実績あり</a:t>
                      </a:r>
                      <a:endParaRPr lang="en-US" altLang="ja-JP" sz="1600" b="0" i="0" kern="1200" dirty="0">
                        <a:solidFill>
                          <a:schemeClr val="dk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  <a:p>
                      <a:r>
                        <a:rPr lang="ja-JP" altLang="en-US" sz="16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Source Sans Pro Light"/>
                        </a:rPr>
                        <a:t>●●企業との合弁にて現地法人設立（●●年）</a:t>
                      </a:r>
                      <a:endParaRPr lang="en-US" altLang="ja-JP" sz="1600" b="0" kern="0" dirty="0">
                        <a:solidFill>
                          <a:schemeClr val="tx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  <a:sym typeface="Source Sans Pro Ligh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646004"/>
                  </a:ext>
                </a:extLst>
              </a:tr>
              <a:tr h="41173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商談目的</a:t>
                      </a:r>
                      <a:endParaRPr lang="en-US" altLang="en-US" sz="1600" b="1" dirty="0">
                        <a:solidFill>
                          <a:schemeClr val="tx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販路開拓　　原料調達　　代理店契約　　</a:t>
                      </a:r>
                      <a:r>
                        <a:rPr lang="en-US" altLang="ja-JP" sz="16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OEM</a:t>
                      </a:r>
                      <a:r>
                        <a:rPr lang="ja-JP" altLang="en-US" sz="16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契約　　</a:t>
                      </a:r>
                      <a:r>
                        <a:rPr lang="en-US" altLang="ja-JP" sz="16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Joint Venture</a:t>
                      </a:r>
                      <a:r>
                        <a:rPr lang="ja-JP" altLang="en-US" sz="16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　その他</a:t>
                      </a:r>
                      <a:r>
                        <a:rPr lang="en-US" altLang="ja-JP" sz="16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〔</a:t>
                      </a:r>
                      <a:r>
                        <a:rPr lang="ja-JP" altLang="en-US" sz="16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　　　　　　</a:t>
                      </a:r>
                      <a:r>
                        <a:rPr lang="en-US" altLang="ja-JP" sz="16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9313499"/>
                  </a:ext>
                </a:extLst>
              </a:tr>
              <a:tr h="41173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担当者</a:t>
                      </a:r>
                      <a:endParaRPr lang="en-US" altLang="en-US" sz="1600" b="1" dirty="0">
                        <a:solidFill>
                          <a:schemeClr val="tx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所属部署　</a:t>
                      </a:r>
                      <a:r>
                        <a:rPr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役職・氏名</a:t>
                      </a:r>
                      <a:r>
                        <a:rPr lang="ja-JP" altLang="en-US" sz="16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　電話番号　</a:t>
                      </a:r>
                      <a:r>
                        <a:rPr lang="en-US" altLang="ja-JP" sz="16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Email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908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02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0F7C759-EA73-3A45-A23A-2A9DB9CE54E1}"/>
              </a:ext>
            </a:extLst>
          </p:cNvPr>
          <p:cNvSpPr txBox="1"/>
          <p:nvPr/>
        </p:nvSpPr>
        <p:spPr>
          <a:xfrm>
            <a:off x="0" y="18033"/>
            <a:ext cx="12192000" cy="646331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accent2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　　提案タイトル　</a:t>
            </a:r>
            <a:r>
              <a:rPr kumimoji="1" lang="en-US" altLang="ja-JP" sz="2000" b="1" dirty="0">
                <a:solidFill>
                  <a:schemeClr val="accent2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kumimoji="1" lang="ja-JP" altLang="en-US" sz="2000" b="1" dirty="0">
                <a:solidFill>
                  <a:schemeClr val="accent2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内容を簡潔に</a:t>
            </a:r>
            <a:endParaRPr kumimoji="1" lang="en-US" altLang="en-US" sz="2000" b="1" dirty="0">
              <a:solidFill>
                <a:schemeClr val="accent2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A082BE6-0012-E849-9D87-7B1941CC0E00}"/>
              </a:ext>
            </a:extLst>
          </p:cNvPr>
          <p:cNvSpPr txBox="1"/>
          <p:nvPr/>
        </p:nvSpPr>
        <p:spPr>
          <a:xfrm>
            <a:off x="4283977" y="1396769"/>
            <a:ext cx="7739117" cy="153888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TH" sz="600" b="1" u="sng" dirty="0">
              <a:solidFill>
                <a:srgbClr val="FF0000"/>
              </a:solidFill>
            </a:endParaRPr>
          </a:p>
          <a:p>
            <a:r>
              <a:rPr kumimoji="1" lang="ja-JP" altLang="en-US" sz="2400" dirty="0"/>
              <a:t>　</a:t>
            </a:r>
            <a:r>
              <a:rPr kumimoji="1" lang="ja-TH" altLang="en-US" sz="2400" dirty="0" smtClean="0"/>
              <a:t>◆</a:t>
            </a:r>
            <a:r>
              <a:rPr kumimoji="1" lang="ja-JP" altLang="en-US" sz="2400" dirty="0" smtClean="0"/>
              <a:t>商談したい</a:t>
            </a:r>
            <a:r>
              <a:rPr kumimoji="1" lang="ja-JP" altLang="en-US" sz="2400" dirty="0"/>
              <a:t>タイ</a:t>
            </a:r>
            <a:r>
              <a:rPr kumimoji="1" lang="ja-JP" altLang="en-US" sz="2400" dirty="0" smtClean="0"/>
              <a:t>企業の分野・属性</a:t>
            </a:r>
            <a:endParaRPr kumimoji="1" lang="en-US" altLang="ja-JP" sz="2400" dirty="0"/>
          </a:p>
          <a:p>
            <a:endParaRPr kumimoji="1" lang="en-US" altLang="ja-TH" sz="800" dirty="0"/>
          </a:p>
          <a:p>
            <a:r>
              <a:rPr kumimoji="1" lang="ja-JP" altLang="en-US" sz="2400" dirty="0"/>
              <a:t>　</a:t>
            </a:r>
            <a:r>
              <a:rPr kumimoji="1" lang="ja-TH" altLang="en-US" sz="2400" dirty="0"/>
              <a:t>◆</a:t>
            </a:r>
            <a:r>
              <a:rPr kumimoji="1" lang="ja-JP" altLang="en-US" sz="2400" dirty="0"/>
              <a:t>製品・技術の特徴</a:t>
            </a:r>
            <a:endParaRPr kumimoji="1" lang="en-US" altLang="en-US" sz="2400" dirty="0"/>
          </a:p>
          <a:p>
            <a:endParaRPr kumimoji="1" lang="en-US" altLang="en-US" sz="800" dirty="0"/>
          </a:p>
          <a:p>
            <a:r>
              <a:rPr kumimoji="1" lang="ja-JP" altLang="en-US" sz="2400" dirty="0"/>
              <a:t>　</a:t>
            </a:r>
            <a:r>
              <a:rPr kumimoji="1" lang="ja-TH" altLang="en-US" sz="2400" dirty="0"/>
              <a:t>◆</a:t>
            </a:r>
            <a:r>
              <a:rPr kumimoji="1" lang="ja-JP" altLang="en-US" sz="2400" dirty="0"/>
              <a:t>製品・技術のメリット</a:t>
            </a:r>
            <a:endParaRPr kumimoji="1" lang="en-US" altLang="ja-TH" sz="2400" dirty="0"/>
          </a:p>
        </p:txBody>
      </p:sp>
      <p:sp>
        <p:nvSpPr>
          <p:cNvPr id="6" name="Rectangle 5"/>
          <p:cNvSpPr/>
          <p:nvPr/>
        </p:nvSpPr>
        <p:spPr>
          <a:xfrm>
            <a:off x="236252" y="809508"/>
            <a:ext cx="11833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Meiryo" panose="020B0604030504040204" pitchFamily="34" charset="-128"/>
                <a:ea typeface="Meiryo" panose="020B0604030504040204" pitchFamily="34" charset="-128"/>
              </a:rPr>
              <a:t>提案概要（例）スマホ、タブレットなどを使い生産工程を遠隔管理。安価に導入、コスト削減を実現。</a:t>
            </a:r>
            <a:endParaRPr kumimoji="1" lang="ja-TH" altLang="en-US" sz="2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5F3AF18-E367-4E90-98E5-DA50D6C3FCFA}"/>
              </a:ext>
            </a:extLst>
          </p:cNvPr>
          <p:cNvSpPr/>
          <p:nvPr/>
        </p:nvSpPr>
        <p:spPr>
          <a:xfrm>
            <a:off x="215900" y="1353971"/>
            <a:ext cx="3905578" cy="53239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4CCB0EC0-CDBE-4CDC-99DA-3AA0380CB56F}"/>
              </a:ext>
            </a:extLst>
          </p:cNvPr>
          <p:cNvSpPr/>
          <p:nvPr/>
        </p:nvSpPr>
        <p:spPr>
          <a:xfrm>
            <a:off x="334885" y="1500254"/>
            <a:ext cx="301446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2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kumimoji="1" lang="ja-JP" altLang="en-US" sz="2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製品・技術イメージ</a:t>
            </a:r>
            <a:endParaRPr kumimoji="1" lang="ja-TH" altLang="en-US" sz="2200" b="1" dirty="0">
              <a:solidFill>
                <a:srgbClr val="FF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FF4D050-A935-48A5-B292-092F1B5A0863}"/>
              </a:ext>
            </a:extLst>
          </p:cNvPr>
          <p:cNvSpPr/>
          <p:nvPr/>
        </p:nvSpPr>
        <p:spPr>
          <a:xfrm>
            <a:off x="4283977" y="3466258"/>
            <a:ext cx="7692123" cy="32116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AED0AA69-99AF-4AA5-ABE9-ABCE4F0634EC}"/>
              </a:ext>
            </a:extLst>
          </p:cNvPr>
          <p:cNvSpPr/>
          <p:nvPr/>
        </p:nvSpPr>
        <p:spPr>
          <a:xfrm>
            <a:off x="4362414" y="3545672"/>
            <a:ext cx="4542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kumimoji="1" lang="ja-JP" altLang="en-US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製品・技術に関する補足情報・イメージ</a:t>
            </a:r>
            <a:endParaRPr kumimoji="1" lang="ja-TH" altLang="en-US" b="1" dirty="0">
              <a:solidFill>
                <a:srgbClr val="FF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14F7DF9B-2DD7-48BE-B6AF-69E64081BEE7}"/>
              </a:ext>
            </a:extLst>
          </p:cNvPr>
          <p:cNvSpPr/>
          <p:nvPr/>
        </p:nvSpPr>
        <p:spPr>
          <a:xfrm>
            <a:off x="1226313" y="3514894"/>
            <a:ext cx="20589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画像貼り付け</a:t>
            </a:r>
            <a:endParaRPr kumimoji="1" lang="ja-TH" altLang="en-US" sz="2200" b="1" dirty="0">
              <a:solidFill>
                <a:srgbClr val="FF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0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5879</TotalTime>
  <Words>292</Words>
  <Application>Microsoft Office PowerPoint</Application>
  <PresentationFormat>ワイド画面</PresentationFormat>
  <Paragraphs>43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Source Sans Pro Light</vt:lpstr>
      <vt:lpstr>メイリオ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杉原 健司</dc:creator>
  <cp:lastModifiedBy>128686</cp:lastModifiedBy>
  <cp:revision>228</cp:revision>
  <cp:lastPrinted>2020-12-24T07:33:55Z</cp:lastPrinted>
  <dcterms:created xsi:type="dcterms:W3CDTF">2020-11-26T06:51:59Z</dcterms:created>
  <dcterms:modified xsi:type="dcterms:W3CDTF">2021-08-24T09:20:50Z</dcterms:modified>
</cp:coreProperties>
</file>